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9" r:id="rId3"/>
    <p:sldId id="260" r:id="rId4"/>
    <p:sldId id="277" r:id="rId5"/>
    <p:sldId id="261" r:id="rId6"/>
    <p:sldId id="262" r:id="rId7"/>
    <p:sldId id="279" r:id="rId8"/>
    <p:sldId id="263" r:id="rId9"/>
    <p:sldId id="271" r:id="rId10"/>
    <p:sldId id="280" r:id="rId11"/>
    <p:sldId id="264" r:id="rId12"/>
    <p:sldId id="281" r:id="rId13"/>
    <p:sldId id="265" r:id="rId14"/>
    <p:sldId id="272" r:id="rId15"/>
    <p:sldId id="282" r:id="rId16"/>
    <p:sldId id="266" r:id="rId17"/>
    <p:sldId id="273" r:id="rId18"/>
    <p:sldId id="274" r:id="rId19"/>
    <p:sldId id="283" r:id="rId20"/>
    <p:sldId id="267" r:id="rId21"/>
    <p:sldId id="284" r:id="rId22"/>
    <p:sldId id="268" r:id="rId23"/>
    <p:sldId id="275" r:id="rId24"/>
    <p:sldId id="285" r:id="rId25"/>
    <p:sldId id="269" r:id="rId26"/>
    <p:sldId id="286" r:id="rId27"/>
    <p:sldId id="270" r:id="rId28"/>
    <p:sldId id="27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9" autoAdjust="0"/>
    <p:restoredTop sz="95214" autoAdjust="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83557-1D17-4258-B4B8-7EFF1F6F13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820408-391A-499C-89DF-EB40F59F89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DE7C2-768C-4F0E-88EE-060F364C0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AABF0-9376-4029-A429-C8D704A7F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18F7DE-6CA6-4A8B-A5AB-32E63F950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43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F5C76-EB92-4118-94D6-40F5AB800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2EAAAE-94A8-4781-9839-CB2B1AEFE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EE204-8DA5-4F5E-8831-1FA3689B6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9E1EC-D854-4378-82F4-0A7C11845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4D8CE5-C4DB-4EA8-B33F-B2806BB9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44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2D7782-1752-47FA-8866-0EAA7F08FE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B2A428-56E4-4494-828D-CF808337F0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96CC7-2D58-4F3A-89D5-285615242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3BF733-E048-4969-BC56-DDDDC61D0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77A01-588E-4753-864F-9006B228C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485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F80C5-5423-4C48-B50B-A8949FCC6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EAE26-6CB2-4055-A2EE-789824C46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0F5F3-9980-49B8-8757-E383579E8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F0F11-84BB-4F6B-94A8-1773833E9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293766-C072-4CAA-A14F-72F9760F9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80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C5B0B-2747-46A5-AA0B-58B6D4DF8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3630BA-B484-43D4-8A36-2E1CA6DEFA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BB2E3-34A4-4362-85A0-5D8C4D1C6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E6F0ED-D6AD-49BD-A675-A8C006C6A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8FFA3-B913-4A0D-BB39-763A0FB5B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91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CB464-157F-4903-919C-0F2DA5EC6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6607C-3092-4B14-B829-E8C1CB846F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421759-F907-4024-ACEC-B4040AE450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3C2F54-7C7B-4B2C-ADED-38D199F5B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5D28AB-00FF-4F77-A1B2-6874FF33D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C40453-B193-424A-B6D3-919364E78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858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F946F-E14C-4AF6-AA75-7D050A733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F87B3B-D06C-4F10-ABA2-2DF80B1E4C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E3B63D-8A6D-4299-B665-95FCBF0815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F2408-B8EC-4CB7-BC3D-B236C5DB3F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956C01-8B51-4155-933B-217EFBA3DC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325304-80F4-4DB9-A770-4CDEC5142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837AD-125B-4988-9F5E-B45EE859E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4F21EC-DFC0-4262-AF3A-7DBE3E137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787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F82B1-C747-4B56-A04C-8BAF84217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11FBB-F1CD-456D-A7BF-558BA8E0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D525E9-76DB-4D5E-8F18-3E3A0E8C9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DF0D68-8CA4-4913-BFAA-F7F90B288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571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05EDEC-6952-4E67-802B-CEEC95FEC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549A01-A60A-4EBA-807F-489E1387E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2D4ABC-7659-4D66-9675-74D5F63CD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823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D1104-AE6B-4850-B249-7A29E4218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347A1-AB5E-4997-96B2-363A7C3FD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E1E469-FB99-41C6-96EA-A0F13CE03D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7E90D5-96C1-49CC-AB67-A5A3DEB5D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C7A8CB-2D57-4812-8A68-1F2411FCE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76AD24-EF4B-4E9F-ADA9-4740AF0B8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93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EBED6-C9AE-4999-999B-9EB332148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519AE4-6134-4864-8D05-B0E5A21BA4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264304-EEB9-458C-8CC3-3C156D7FC7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4066EE-E50B-4C5B-A6B8-0B5EA33FD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F1C7E8-A82E-4BFC-AE01-42C75226B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9E765F-2ABC-4BA3-8AF4-22BEF8DB6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15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2E8DA0-1F62-433B-9D71-FC8907568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A6FCA4-8BA1-4287-BFAD-FCE75FFE5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00F34-7754-426D-8942-D2767091FE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11/14/2021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1AF5E-0925-4174-BE95-8927155015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2D912-AEFD-47DE-A13D-B7829C733B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733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7.png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microsoft.com/office/2007/relationships/hdphoto" Target="../media/hdphoto1.wdp"/><Relationship Id="rId7" Type="http://schemas.openxmlformats.org/officeDocument/2006/relationships/image" Target="../media/image2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microsoft.com/office/2007/relationships/hdphoto" Target="../media/hdphoto1.wdp"/><Relationship Id="rId7" Type="http://schemas.openxmlformats.org/officeDocument/2006/relationships/image" Target="../media/image3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1.png"/><Relationship Id="rId9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microsoft.com/office/2007/relationships/hdphoto" Target="../media/hdphoto1.wdp"/><Relationship Id="rId7" Type="http://schemas.openxmlformats.org/officeDocument/2006/relationships/image" Target="../media/image3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11" Type="http://schemas.openxmlformats.org/officeDocument/2006/relationships/image" Target="../media/image41.jpg"/><Relationship Id="rId5" Type="http://schemas.openxmlformats.org/officeDocument/2006/relationships/image" Target="../media/image35.jpg"/><Relationship Id="rId10" Type="http://schemas.openxmlformats.org/officeDocument/2006/relationships/image" Target="../media/image40.jpg"/><Relationship Id="rId4" Type="http://schemas.openxmlformats.org/officeDocument/2006/relationships/image" Target="../media/image34.jpg"/><Relationship Id="rId9" Type="http://schemas.openxmlformats.org/officeDocument/2006/relationships/image" Target="../media/image39.jp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microsoft.com/office/2007/relationships/hdphoto" Target="../media/hdphoto1.wdp"/><Relationship Id="rId7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microsoft.com/office/2007/relationships/hdphoto" Target="../media/hdphoto1.wdp"/><Relationship Id="rId7" Type="http://schemas.openxmlformats.org/officeDocument/2006/relationships/image" Target="../media/image5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png"/><Relationship Id="rId9" Type="http://schemas.openxmlformats.org/officeDocument/2006/relationships/image" Target="../media/image56.jpe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microsoft.com/office/2007/relationships/hdphoto" Target="../media/hdphoto1.wdp"/><Relationship Id="rId7" Type="http://schemas.openxmlformats.org/officeDocument/2006/relationships/image" Target="../media/image7.jpg"/><Relationship Id="rId12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png"/><Relationship Id="rId5" Type="http://schemas.openxmlformats.org/officeDocument/2006/relationships/image" Target="../media/image5.jp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brown electronic keyboard, technology, Moog Synthesizer, music">
            <a:extLst>
              <a:ext uri="{FF2B5EF4-FFF2-40B4-BE49-F238E27FC236}">
                <a16:creationId xmlns:a16="http://schemas.microsoft.com/office/drawing/2014/main" id="{5C7B5E83-96E3-45C5-92E4-E8B7B83CA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" y="1"/>
            <a:ext cx="121920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D87B2D-7196-4485-86E8-A8CA80F3E3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2256" y="1066801"/>
            <a:ext cx="10298544" cy="2077328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r>
              <a:rPr lang="en-ZA" sz="4800" dirty="0">
                <a:solidFill>
                  <a:schemeClr val="bg1"/>
                </a:solidFill>
                <a:latin typeface="Daytona" panose="020B0604030500040204" pitchFamily="34" charset="0"/>
              </a:rPr>
              <a:t>Designing Software for a Wavetable Audio Synthesiser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C37215-509A-4220-8214-9483BAFC66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8988" y="4876803"/>
            <a:ext cx="5074022" cy="1257295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t">
            <a:normAutofit/>
          </a:bodyPr>
          <a:lstStyle/>
          <a:p>
            <a:r>
              <a:rPr lang="en-ZA" sz="2000">
                <a:solidFill>
                  <a:schemeClr val="bg1"/>
                </a:solidFill>
                <a:latin typeface="Daytona" panose="020B0604030500040204" pitchFamily="34" charset="0"/>
              </a:rPr>
              <a:t>Marco Rademan (21561273)</a:t>
            </a:r>
          </a:p>
          <a:p>
            <a:r>
              <a:rPr lang="en-ZA" sz="2000">
                <a:solidFill>
                  <a:schemeClr val="bg1"/>
                </a:solidFill>
                <a:latin typeface="Daytona" panose="020B0604030500040204" pitchFamily="34" charset="0"/>
              </a:rPr>
              <a:t>Supervised by Professor Jaco Versfeld</a:t>
            </a:r>
          </a:p>
        </p:txBody>
      </p:sp>
    </p:spTree>
    <p:extLst>
      <p:ext uri="{BB962C8B-B14F-4D97-AF65-F5344CB8AC3E}">
        <p14:creationId xmlns:p14="http://schemas.microsoft.com/office/powerpoint/2010/main" val="1230603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brown electronic keyboard, technology, Moog Synthesizer, music">
            <a:extLst>
              <a:ext uri="{FF2B5EF4-FFF2-40B4-BE49-F238E27FC236}">
                <a16:creationId xmlns:a16="http://schemas.microsoft.com/office/drawing/2014/main" id="{5C7B5E83-96E3-45C5-92E4-E8B7B83CA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" y="1"/>
            <a:ext cx="121920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D87B2D-7196-4485-86E8-A8CA80F3E3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6727" y="2428595"/>
            <a:ext cx="10298544" cy="888609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r>
              <a:rPr lang="en-ZA" sz="4800" dirty="0">
                <a:solidFill>
                  <a:schemeClr val="bg1"/>
                </a:solidFill>
                <a:latin typeface="Daytona" panose="020B0604030500040204" pitchFamily="34" charset="0"/>
              </a:rPr>
              <a:t>ADSR Envelope</a:t>
            </a:r>
          </a:p>
        </p:txBody>
      </p:sp>
    </p:spTree>
    <p:extLst>
      <p:ext uri="{BB962C8B-B14F-4D97-AF65-F5344CB8AC3E}">
        <p14:creationId xmlns:p14="http://schemas.microsoft.com/office/powerpoint/2010/main" val="3876672934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brown electronic keyboard, technology, Moog Synthesizer, music">
            <a:extLst>
              <a:ext uri="{FF2B5EF4-FFF2-40B4-BE49-F238E27FC236}">
                <a16:creationId xmlns:a16="http://schemas.microsoft.com/office/drawing/2014/main" id="{F5B8A050-9C28-4F1C-8B41-88CCCB01EC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533"/>
            <a:ext cx="121920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49D35D-2067-495E-8851-37D28D1E1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33"/>
            <a:ext cx="10515600" cy="1325563"/>
          </a:xfrm>
        </p:spPr>
        <p:txBody>
          <a:bodyPr/>
          <a:lstStyle/>
          <a:p>
            <a:pPr algn="ctr"/>
            <a:r>
              <a:rPr lang="en-ZA" dirty="0">
                <a:latin typeface="Daytona" panose="020B0604030500040204" pitchFamily="34" charset="0"/>
              </a:rPr>
              <a:t>ADSR Envelope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005B41-B63D-4C1A-A9A0-44DAA6E45A01}"/>
              </a:ext>
            </a:extLst>
          </p:cNvPr>
          <p:cNvCxnSpPr/>
          <p:nvPr/>
        </p:nvCxnSpPr>
        <p:spPr>
          <a:xfrm>
            <a:off x="923636" y="1202353"/>
            <a:ext cx="10298546" cy="0"/>
          </a:xfrm>
          <a:prstGeom prst="line">
            <a:avLst/>
          </a:prstGeom>
          <a:ln w="57150">
            <a:solidFill>
              <a:schemeClr val="bg2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9477F044-0BC0-4917-AB56-A5B8551017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97" y="1332096"/>
            <a:ext cx="5727903" cy="44444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FE109D-C8DB-4046-9046-AEBC3FFF9CF6}"/>
              </a:ext>
            </a:extLst>
          </p:cNvPr>
          <p:cNvSpPr txBox="1"/>
          <p:nvPr/>
        </p:nvSpPr>
        <p:spPr>
          <a:xfrm>
            <a:off x="732599" y="5889959"/>
            <a:ext cx="49988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b="1" dirty="0">
                <a:latin typeface="Daytona" panose="020B0604030500040204" pitchFamily="34" charset="0"/>
              </a:rPr>
              <a:t>State machine implementation</a:t>
            </a:r>
          </a:p>
          <a:p>
            <a:pPr algn="ctr"/>
            <a:r>
              <a:rPr lang="en-ZA" sz="1400" dirty="0">
                <a:latin typeface="Daytona" panose="020B0604030500040204" pitchFamily="34" charset="0"/>
              </a:rPr>
              <a:t>Uses an exponential LUT for samples. Has retrigger capabilities (can enter the attack state arbitrarily).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F817F7D3-6A40-40F5-A379-08BEEE13A7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757" y="1453052"/>
            <a:ext cx="4680085" cy="2198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572E2E-D74E-4804-9767-C3E84C951850}"/>
              </a:ext>
            </a:extLst>
          </p:cNvPr>
          <p:cNvSpPr txBox="1"/>
          <p:nvPr/>
        </p:nvSpPr>
        <p:spPr>
          <a:xfrm>
            <a:off x="6810350" y="3998292"/>
            <a:ext cx="49988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b="1" dirty="0">
                <a:latin typeface="Daytona" panose="020B0604030500040204" pitchFamily="34" charset="0"/>
              </a:rPr>
              <a:t>ADSR envelope test</a:t>
            </a:r>
          </a:p>
          <a:p>
            <a:pPr algn="ctr"/>
            <a:r>
              <a:rPr lang="en-ZA" sz="1400" dirty="0">
                <a:latin typeface="Daytona" panose="020B0604030500040204" pitchFamily="34" charset="0"/>
              </a:rPr>
              <a:t>Correct attack, decay and release times are observed. Sustain level is correct. Successful retriggering occurs.</a:t>
            </a:r>
          </a:p>
        </p:txBody>
      </p:sp>
    </p:spTree>
    <p:extLst>
      <p:ext uri="{BB962C8B-B14F-4D97-AF65-F5344CB8AC3E}">
        <p14:creationId xmlns:p14="http://schemas.microsoft.com/office/powerpoint/2010/main" val="18162051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brown electronic keyboard, technology, Moog Synthesizer, music">
            <a:extLst>
              <a:ext uri="{FF2B5EF4-FFF2-40B4-BE49-F238E27FC236}">
                <a16:creationId xmlns:a16="http://schemas.microsoft.com/office/drawing/2014/main" id="{5C7B5E83-96E3-45C5-92E4-E8B7B83CA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" y="1"/>
            <a:ext cx="121920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D87B2D-7196-4485-86E8-A8CA80F3E3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6727" y="2419262"/>
            <a:ext cx="10298544" cy="888609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r>
              <a:rPr lang="en-ZA" sz="4800" dirty="0">
                <a:solidFill>
                  <a:schemeClr val="bg1"/>
                </a:solidFill>
                <a:latin typeface="Daytona" panose="020B0604030500040204" pitchFamily="34" charset="0"/>
              </a:rPr>
              <a:t>Filters</a:t>
            </a:r>
          </a:p>
        </p:txBody>
      </p:sp>
    </p:spTree>
    <p:extLst>
      <p:ext uri="{BB962C8B-B14F-4D97-AF65-F5344CB8AC3E}">
        <p14:creationId xmlns:p14="http://schemas.microsoft.com/office/powerpoint/2010/main" val="1693695091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brown electronic keyboard, technology, Moog Synthesizer, music">
            <a:extLst>
              <a:ext uri="{FF2B5EF4-FFF2-40B4-BE49-F238E27FC236}">
                <a16:creationId xmlns:a16="http://schemas.microsoft.com/office/drawing/2014/main" id="{F5B8A050-9C28-4F1C-8B41-88CCCB01EC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2798"/>
            <a:ext cx="121920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49D35D-2067-495E-8851-37D28D1E1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33"/>
            <a:ext cx="10515600" cy="1325563"/>
          </a:xfrm>
        </p:spPr>
        <p:txBody>
          <a:bodyPr/>
          <a:lstStyle/>
          <a:p>
            <a:pPr algn="ctr"/>
            <a:r>
              <a:rPr lang="en-ZA" dirty="0">
                <a:latin typeface="Daytona" panose="020B0604030500040204" pitchFamily="34" charset="0"/>
              </a:rPr>
              <a:t>Filters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005B41-B63D-4C1A-A9A0-44DAA6E45A01}"/>
              </a:ext>
            </a:extLst>
          </p:cNvPr>
          <p:cNvCxnSpPr/>
          <p:nvPr/>
        </p:nvCxnSpPr>
        <p:spPr>
          <a:xfrm>
            <a:off x="923636" y="1202353"/>
            <a:ext cx="10298546" cy="0"/>
          </a:xfrm>
          <a:prstGeom prst="line">
            <a:avLst/>
          </a:prstGeom>
          <a:ln w="57150">
            <a:solidFill>
              <a:schemeClr val="bg2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94D108-FA6D-44CA-8483-57031A2A47A5}"/>
                  </a:ext>
                </a:extLst>
              </p:cNvPr>
              <p:cNvSpPr txBox="1"/>
              <p:nvPr/>
            </p:nvSpPr>
            <p:spPr>
              <a:xfrm>
                <a:off x="872702" y="2605938"/>
                <a:ext cx="2422505" cy="3391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14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ZA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ZA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h𝑝</m:t>
                          </m:r>
                          <m:r>
                            <a:rPr lang="en-ZA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24</m:t>
                          </m:r>
                        </m:sub>
                      </m:sSub>
                      <m:d>
                        <m:dPr>
                          <m:ctrlPr>
                            <a:rPr lang="en-ZA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ZA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ZA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ZA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ZA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ZA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ZA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ZA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ZA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ZA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ZA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ZA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ZA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ZA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</m:den>
                          </m:f>
                          <m:r>
                            <a:rPr lang="en-ZA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ZA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ZA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ZA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ZA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𝑙𝑝</m:t>
                          </m:r>
                          <m:r>
                            <a:rPr lang="en-ZA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24</m:t>
                          </m:r>
                        </m:sub>
                      </m:sSub>
                      <m:d>
                        <m:dPr>
                          <m:ctrlPr>
                            <a:rPr lang="en-ZA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ZA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ZA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ZA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ZA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ZA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ZA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ZA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ZA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ZA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ZA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ZA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</m:den>
                          </m:f>
                          <m:r>
                            <a:rPr lang="en-ZA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ZA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ZA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ZA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ZA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𝑏𝑝</m:t>
                          </m:r>
                          <m:r>
                            <a:rPr lang="en-ZA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ctrlPr>
                            <a:rPr lang="en-ZA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ZA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ZA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ZA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ZA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num>
                        <m:den>
                          <m:sSup>
                            <m:sSupPr>
                              <m:ctrlPr>
                                <a:rPr lang="en-ZA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ZA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ZA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ZA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ZA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ZA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ZA" sz="1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</m:den>
                          </m:f>
                          <m:r>
                            <a:rPr lang="en-ZA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ZA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ZA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ZA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ZA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h𝑝</m:t>
                          </m:r>
                          <m:r>
                            <a:rPr lang="en-ZA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ctrlPr>
                            <a:rPr lang="en-ZA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ZA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ZA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ZA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ZA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en-ZA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ZA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ZA" sz="1400" i="1" dirty="0">
                  <a:effectLst/>
                  <a:latin typeface="Cambria Math" panose="020405030504060302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ZA" sz="1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ZA" sz="1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ZA" sz="1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𝑙𝑝</m:t>
                          </m:r>
                          <m:r>
                            <a:rPr lang="en-ZA" sz="1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  <m:d>
                        <m:dPr>
                          <m:ctrlPr>
                            <a:rPr lang="en-ZA" sz="1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ZA" sz="1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</m:d>
                      <m:r>
                        <a:rPr lang="en-ZA" sz="1400" i="1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ZA" sz="1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ZA" sz="1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ZA" sz="1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ZA" sz="1400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ZA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94D108-FA6D-44CA-8483-57031A2A47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702" y="2605938"/>
                <a:ext cx="2422505" cy="339176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E7331F56-3EB7-4082-B3F9-F05F9F6B49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549" t="5553" r="723" b="6725"/>
          <a:stretch/>
        </p:blipFill>
        <p:spPr>
          <a:xfrm>
            <a:off x="5428505" y="4501373"/>
            <a:ext cx="6309360" cy="690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E6A4C5-E9D9-49E1-BC33-3B0F0099DD1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3062" r="703" b="1473"/>
          <a:stretch/>
        </p:blipFill>
        <p:spPr>
          <a:xfrm>
            <a:off x="5428505" y="5356615"/>
            <a:ext cx="3470760" cy="1346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EA82F4B-4B78-4375-897F-4341A39AF30C}"/>
                  </a:ext>
                </a:extLst>
              </p:cNvPr>
              <p:cNvSpPr txBox="1"/>
              <p:nvPr/>
            </p:nvSpPr>
            <p:spPr>
              <a:xfrm>
                <a:off x="5044902" y="1792754"/>
                <a:ext cx="6177280" cy="5611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1400" b="0" i="1" smtClean="0">
                          <a:solidFill>
                            <a:srgbClr val="836967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ZA" sz="1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ZA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ZA" sz="1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ZA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ZA" sz="1400" i="1"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ZA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ZA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num>
                        <m:den>
                          <m:r>
                            <a:rPr lang="en-ZA" sz="1400" i="1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en-ZA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ZA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den>
                      </m:f>
                      <m:r>
                        <a:rPr lang="en-ZA" sz="1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ZA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ZA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1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ZA" sz="1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ZA" sz="1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ZA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1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ZA" sz="1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ZA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ZA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ZA" sz="14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ZA" sz="1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ZA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1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ZA" sz="1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ZA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ZA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ZA" sz="1400" i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ZA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ZA" sz="1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ZA" sz="1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ZA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ZA" sz="1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ZA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ZA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ZA" sz="14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ZA" sz="1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ZA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1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ZA" sz="1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ZA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ZA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ZA" sz="1400" i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den>
                      </m:f>
                      <m:r>
                        <a:rPr lang="en-ZA" sz="1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ZA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ZA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1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ZA" sz="14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ZA" sz="1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ZA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1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ZA" sz="1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ZA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ZA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ZA" sz="14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ZA" sz="1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ZA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1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ZA" sz="1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ZA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ZA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ZA" sz="1400" i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num>
                        <m:den>
                          <m:r>
                            <a:rPr lang="en-ZA" sz="1400" i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ZA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ZA" sz="14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ZA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ZA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ZA" sz="14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ZA" sz="14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ZA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ZA" sz="1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ZA" sz="14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ZA" sz="1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ZA" sz="1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ZA" sz="1400" i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ZA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EA82F4B-4B78-4375-897F-4341A39AF3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902" y="1792754"/>
                <a:ext cx="6177280" cy="5611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DA528CB-692B-4505-B5F4-CA2DEDF2B41D}"/>
                  </a:ext>
                </a:extLst>
              </p:cNvPr>
              <p:cNvSpPr txBox="1"/>
              <p:nvPr/>
            </p:nvSpPr>
            <p:spPr>
              <a:xfrm>
                <a:off x="4477269" y="2935566"/>
                <a:ext cx="732536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140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ZA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ZA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ZA" sz="1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ZA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1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ZA" sz="140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ZA" sz="14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ZA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ZA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ZA" sz="1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ZA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1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ZA" sz="1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ZA" sz="14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ZA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ZA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ZA" sz="1400" i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ZA" sz="1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ZA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14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ZA" sz="1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ZA" sz="1400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ZA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ZA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ZA" sz="1400" i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  <m:r>
                        <a:rPr lang="en-ZA" sz="1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ZA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ZA" sz="1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ZA" sz="1400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ZA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ZA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ZA" sz="1400" i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ZA" sz="1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ZA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ZA" sz="1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ZA" sz="1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ZA" sz="1400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ZA" sz="1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ZA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ZA" sz="1400" i="0">
                              <a:latin typeface="Cambria Math" panose="02040503050406030204" pitchFamily="18" charset="0"/>
                            </a:rPr>
                            <m:t>−2</m:t>
                          </m:r>
                        </m:e>
                      </m:d>
                    </m:oMath>
                  </m:oMathPara>
                </a14:m>
                <a:endParaRPr lang="en-ZA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DA528CB-692B-4505-B5F4-CA2DEDF2B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7269" y="2935566"/>
                <a:ext cx="7325360" cy="307777"/>
              </a:xfrm>
              <a:prstGeom prst="rect">
                <a:avLst/>
              </a:prstGeom>
              <a:blipFill>
                <a:blip r:embed="rId10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28C0FAA8-F7AE-4472-A76C-A93C4E6E7ADC}"/>
              </a:ext>
            </a:extLst>
          </p:cNvPr>
          <p:cNvSpPr txBox="1"/>
          <p:nvPr/>
        </p:nvSpPr>
        <p:spPr>
          <a:xfrm>
            <a:off x="5640501" y="1438022"/>
            <a:ext cx="49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b="1" dirty="0">
                <a:latin typeface="Daytona" panose="020B0604030500040204" pitchFamily="34" charset="0"/>
              </a:rPr>
              <a:t>Discrete filter transfer function</a:t>
            </a:r>
            <a:endParaRPr lang="en-ZA" sz="1400" dirty="0">
              <a:latin typeface="Daytona" panose="020B0604030500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C19FF1-8B49-4999-BE53-80D21FB051E9}"/>
              </a:ext>
            </a:extLst>
          </p:cNvPr>
          <p:cNvSpPr txBox="1"/>
          <p:nvPr/>
        </p:nvSpPr>
        <p:spPr>
          <a:xfrm>
            <a:off x="5634093" y="2616565"/>
            <a:ext cx="49988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b="1" dirty="0">
                <a:latin typeface="Daytona" panose="020B0604030500040204" pitchFamily="34" charset="0"/>
              </a:rPr>
              <a:t>Discrete-time difference equation</a:t>
            </a:r>
            <a:endParaRPr lang="en-ZA" sz="1400" dirty="0">
              <a:latin typeface="Daytona" panose="020B0604030500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95B5F27-9D9E-44B5-834B-ABAC7C701CEB}"/>
                  </a:ext>
                </a:extLst>
              </p:cNvPr>
              <p:cNvSpPr txBox="1"/>
              <p:nvPr/>
            </p:nvSpPr>
            <p:spPr>
              <a:xfrm>
                <a:off x="5428505" y="3431520"/>
                <a:ext cx="542288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1400" b="1" dirty="0">
                    <a:latin typeface="Daytona" panose="020B0604030500040204" pitchFamily="34" charset="0"/>
                  </a:rPr>
                  <a:t>Coefficient equations</a:t>
                </a:r>
              </a:p>
              <a:p>
                <a:pPr algn="ctr"/>
                <a:r>
                  <a:rPr lang="en-ZA" sz="1400" dirty="0">
                    <a:latin typeface="Daytona" panose="020B0604030500040204" pitchFamily="34" charset="0"/>
                  </a:rPr>
                  <a:t>Intermediary values (e.g. </a:t>
                </a:r>
                <a14:m>
                  <m:oMath xmlns:m="http://schemas.openxmlformats.org/officeDocument/2006/math">
                    <m:r>
                      <a:rPr lang="en-ZA" sz="14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ZA" sz="1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ZA" sz="1400" dirty="0">
                    <a:latin typeface="Daytona" panose="020B0604030500040204" pitchFamily="34" charset="0"/>
                  </a:rPr>
                  <a:t>) are stored and trigonometric LUTs used for computational efficiency. Only a single division operation performed (14 clock cycles in ARM)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95B5F27-9D9E-44B5-834B-ABAC7C701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505" y="3431520"/>
                <a:ext cx="5422888" cy="954107"/>
              </a:xfrm>
              <a:prstGeom prst="rect">
                <a:avLst/>
              </a:prstGeom>
              <a:blipFill>
                <a:blip r:embed="rId11"/>
                <a:stretch>
                  <a:fillRect t="-1282" b="-5769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427A4D82-633C-4971-8C45-5C87F455CB3F}"/>
              </a:ext>
            </a:extLst>
          </p:cNvPr>
          <p:cNvSpPr txBox="1"/>
          <p:nvPr/>
        </p:nvSpPr>
        <p:spPr>
          <a:xfrm>
            <a:off x="405023" y="1734908"/>
            <a:ext cx="37310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b="1" dirty="0">
                <a:latin typeface="Daytona" panose="020B0604030500040204" pitchFamily="34" charset="0"/>
              </a:rPr>
              <a:t>Filter prototype transfer functions</a:t>
            </a:r>
          </a:p>
          <a:p>
            <a:pPr algn="ctr"/>
            <a:r>
              <a:rPr lang="en-ZA" sz="1400" dirty="0">
                <a:latin typeface="Daytona" panose="020B0604030500040204" pitchFamily="34" charset="0"/>
              </a:rPr>
              <a:t>24 and 12 dB/octave low, high and bandpass filters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51C7D2F1-297B-4678-96D1-DADE701FAA89}"/>
              </a:ext>
            </a:extLst>
          </p:cNvPr>
          <p:cNvSpPr/>
          <p:nvPr/>
        </p:nvSpPr>
        <p:spPr>
          <a:xfrm>
            <a:off x="3496146" y="3352590"/>
            <a:ext cx="1694207" cy="972670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sz="1400" dirty="0">
                <a:solidFill>
                  <a:schemeClr val="tx1"/>
                </a:solidFill>
                <a:latin typeface="Daytona" panose="020B0604030500040204" pitchFamily="34" charset="0"/>
              </a:rPr>
              <a:t>Bilinear transform</a:t>
            </a:r>
          </a:p>
        </p:txBody>
      </p:sp>
    </p:spTree>
    <p:extLst>
      <p:ext uri="{BB962C8B-B14F-4D97-AF65-F5344CB8AC3E}">
        <p14:creationId xmlns:p14="http://schemas.microsoft.com/office/powerpoint/2010/main" val="188543830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7" grpId="0"/>
      <p:bldP spid="18" grpId="0"/>
      <p:bldP spid="19" grpId="0"/>
      <p:bldP spid="20" grpId="0"/>
      <p:bldP spid="22" grpId="0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brown electronic keyboard, technology, Moog Synthesizer, music">
            <a:extLst>
              <a:ext uri="{FF2B5EF4-FFF2-40B4-BE49-F238E27FC236}">
                <a16:creationId xmlns:a16="http://schemas.microsoft.com/office/drawing/2014/main" id="{F5B8A050-9C28-4F1C-8B41-88CCCB01EC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-2798"/>
            <a:ext cx="121920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49D35D-2067-495E-8851-37D28D1E1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33"/>
            <a:ext cx="10515600" cy="1325563"/>
          </a:xfrm>
        </p:spPr>
        <p:txBody>
          <a:bodyPr/>
          <a:lstStyle/>
          <a:p>
            <a:pPr algn="ctr"/>
            <a:r>
              <a:rPr lang="en-ZA" dirty="0">
                <a:latin typeface="Daytona" panose="020B0604030500040204" pitchFamily="34" charset="0"/>
              </a:rPr>
              <a:t>Filters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005B41-B63D-4C1A-A9A0-44DAA6E45A01}"/>
              </a:ext>
            </a:extLst>
          </p:cNvPr>
          <p:cNvCxnSpPr/>
          <p:nvPr/>
        </p:nvCxnSpPr>
        <p:spPr>
          <a:xfrm>
            <a:off x="923636" y="1202353"/>
            <a:ext cx="10298546" cy="0"/>
          </a:xfrm>
          <a:prstGeom prst="line">
            <a:avLst/>
          </a:prstGeom>
          <a:ln w="57150">
            <a:solidFill>
              <a:schemeClr val="bg2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Chart, surface chart&#10;&#10;Description automatically generated">
            <a:extLst>
              <a:ext uri="{FF2B5EF4-FFF2-40B4-BE49-F238E27FC236}">
                <a16:creationId xmlns:a16="http://schemas.microsoft.com/office/drawing/2014/main" id="{12B42AEA-D529-4008-ABD7-816E0EF817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569" y="4250673"/>
            <a:ext cx="3156861" cy="2367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Picture 28" descr="Chart, surface chart&#10;&#10;Description automatically generated">
            <a:extLst>
              <a:ext uri="{FF2B5EF4-FFF2-40B4-BE49-F238E27FC236}">
                <a16:creationId xmlns:a16="http://schemas.microsoft.com/office/drawing/2014/main" id="{67C7B77D-6511-4995-BB33-9BB2E3955A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17" y="4250673"/>
            <a:ext cx="3156860" cy="2367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Picture 30" descr="Chart, surface chart&#10;&#10;Description automatically generated">
            <a:extLst>
              <a:ext uri="{FF2B5EF4-FFF2-40B4-BE49-F238E27FC236}">
                <a16:creationId xmlns:a16="http://schemas.microsoft.com/office/drawing/2014/main" id="{BC35E5D8-A35B-47EC-9FFB-A9D02F3DAA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17" y="1519487"/>
            <a:ext cx="3156860" cy="2367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Picture 32" descr="Chart, surface chart&#10;&#10;Description automatically generated">
            <a:extLst>
              <a:ext uri="{FF2B5EF4-FFF2-40B4-BE49-F238E27FC236}">
                <a16:creationId xmlns:a16="http://schemas.microsoft.com/office/drawing/2014/main" id="{E59ED8DB-5E7A-40ED-AF9D-11A744BB72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479" y="1519487"/>
            <a:ext cx="3156860" cy="2367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Picture 34" descr="Chart&#10;&#10;Description automatically generated">
            <a:extLst>
              <a:ext uri="{FF2B5EF4-FFF2-40B4-BE49-F238E27FC236}">
                <a16:creationId xmlns:a16="http://schemas.microsoft.com/office/drawing/2014/main" id="{87B14681-6C06-481E-B2FD-313863B0B9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241" y="1519488"/>
            <a:ext cx="3156858" cy="2367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376B2DA-60F7-48CC-82CA-0DD45B15A910}"/>
              </a:ext>
            </a:extLst>
          </p:cNvPr>
          <p:cNvSpPr txBox="1"/>
          <p:nvPr/>
        </p:nvSpPr>
        <p:spPr>
          <a:xfrm>
            <a:off x="7802880" y="4250673"/>
            <a:ext cx="41148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b="1" dirty="0">
                <a:latin typeface="Daytona" panose="020B0604030500040204" pitchFamily="34" charset="0"/>
              </a:rPr>
              <a:t>Filter tests</a:t>
            </a:r>
          </a:p>
          <a:p>
            <a:pPr algn="ctr"/>
            <a:r>
              <a:rPr lang="en-ZA" sz="1200" dirty="0">
                <a:latin typeface="Daytona" panose="020B0604030500040204" pitchFamily="34" charset="0"/>
              </a:rPr>
              <a:t>ADSR-modulated cut-off frequency.</a:t>
            </a:r>
          </a:p>
          <a:p>
            <a:pPr algn="ctr"/>
            <a:r>
              <a:rPr lang="en-ZA" sz="1200" dirty="0">
                <a:latin typeface="Daytona" panose="020B0604030500040204" pitchFamily="34" charset="0"/>
              </a:rPr>
              <a:t>Expected cut-off stored and plotted.</a:t>
            </a:r>
          </a:p>
          <a:p>
            <a:pPr algn="ctr"/>
            <a:r>
              <a:rPr lang="en-ZA" sz="1200" dirty="0">
                <a:latin typeface="Daytona" panose="020B0604030500040204" pitchFamily="34" charset="0"/>
              </a:rPr>
              <a:t>Q of 3 chosen where applicable.</a:t>
            </a:r>
          </a:p>
          <a:p>
            <a:pPr algn="ctr"/>
            <a:r>
              <a:rPr lang="en-ZA" sz="1200" dirty="0">
                <a:latin typeface="Daytona" panose="020B0604030500040204" pitchFamily="34" charset="0"/>
              </a:rPr>
              <a:t>Spectrogram data Gaussian blurred for clarity (similar to image processing)</a:t>
            </a:r>
          </a:p>
        </p:txBody>
      </p:sp>
    </p:spTree>
    <p:extLst>
      <p:ext uri="{BB962C8B-B14F-4D97-AF65-F5344CB8AC3E}">
        <p14:creationId xmlns:p14="http://schemas.microsoft.com/office/powerpoint/2010/main" val="21634255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brown electronic keyboard, technology, Moog Synthesizer, music">
            <a:extLst>
              <a:ext uri="{FF2B5EF4-FFF2-40B4-BE49-F238E27FC236}">
                <a16:creationId xmlns:a16="http://schemas.microsoft.com/office/drawing/2014/main" id="{5C7B5E83-96E3-45C5-92E4-E8B7B83CA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" y="1"/>
            <a:ext cx="121920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D87B2D-7196-4485-86E8-A8CA80F3E3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6727" y="2419262"/>
            <a:ext cx="10298544" cy="888609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r>
              <a:rPr lang="en-ZA" sz="4800" dirty="0" err="1">
                <a:solidFill>
                  <a:schemeClr val="bg1"/>
                </a:solidFill>
                <a:latin typeface="Daytona" panose="020B0604030500040204" pitchFamily="34" charset="0"/>
              </a:rPr>
              <a:t>Waveshaping</a:t>
            </a:r>
            <a:endParaRPr lang="en-ZA" sz="4800" dirty="0">
              <a:solidFill>
                <a:schemeClr val="bg1"/>
              </a:solidFill>
              <a:latin typeface="Daytona" panose="020B0604030500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285331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brown electronic keyboard, technology, Moog Synthesizer, music">
            <a:extLst>
              <a:ext uri="{FF2B5EF4-FFF2-40B4-BE49-F238E27FC236}">
                <a16:creationId xmlns:a16="http://schemas.microsoft.com/office/drawing/2014/main" id="{F5B8A050-9C28-4F1C-8B41-88CCCB01EC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533"/>
            <a:ext cx="121920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49D35D-2067-495E-8851-37D28D1E1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33"/>
            <a:ext cx="10515600" cy="1325563"/>
          </a:xfrm>
        </p:spPr>
        <p:txBody>
          <a:bodyPr/>
          <a:lstStyle/>
          <a:p>
            <a:pPr algn="ctr"/>
            <a:r>
              <a:rPr lang="en-ZA" dirty="0" err="1">
                <a:latin typeface="Daytona" panose="020B0604030500040204" pitchFamily="34" charset="0"/>
              </a:rPr>
              <a:t>Waveshaping</a:t>
            </a:r>
            <a:endParaRPr lang="en-ZA" dirty="0">
              <a:latin typeface="Daytona" panose="020B060403050004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005B41-B63D-4C1A-A9A0-44DAA6E45A01}"/>
              </a:ext>
            </a:extLst>
          </p:cNvPr>
          <p:cNvCxnSpPr/>
          <p:nvPr/>
        </p:nvCxnSpPr>
        <p:spPr>
          <a:xfrm>
            <a:off x="923636" y="1202353"/>
            <a:ext cx="10298546" cy="0"/>
          </a:xfrm>
          <a:prstGeom prst="line">
            <a:avLst/>
          </a:prstGeom>
          <a:ln w="57150">
            <a:solidFill>
              <a:schemeClr val="bg2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 descr="Chart, line chart&#10;&#10;Description automatically generated">
            <a:extLst>
              <a:ext uri="{FF2B5EF4-FFF2-40B4-BE49-F238E27FC236}">
                <a16:creationId xmlns:a16="http://schemas.microsoft.com/office/drawing/2014/main" id="{1B18847B-B9D4-49DC-A219-D73E86044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651" y="1999664"/>
            <a:ext cx="5110625" cy="4477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F3CFD9D-E97B-4F29-BED6-D998D17D66F6}"/>
                  </a:ext>
                </a:extLst>
              </p:cNvPr>
              <p:cNvSpPr txBox="1"/>
              <p:nvPr/>
            </p:nvSpPr>
            <p:spPr>
              <a:xfrm>
                <a:off x="231396" y="2403062"/>
                <a:ext cx="2173938" cy="14059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1400" b="1" dirty="0">
                    <a:latin typeface="Daytona" panose="020B0604030500040204" pitchFamily="34" charset="0"/>
                  </a:rPr>
                  <a:t>Hyperbolic tangent</a:t>
                </a:r>
              </a:p>
              <a:p>
                <a:pPr algn="ctr"/>
                <a:r>
                  <a:rPr lang="en-ZA" sz="1400" dirty="0">
                    <a:latin typeface="Daytona" panose="020B0604030500040204" pitchFamily="34" charset="0"/>
                  </a:rPr>
                  <a:t>Taylor series only converges for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ZA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ZA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ZA" sz="1400" b="0" i="1" smtClean="0">
                        <a:latin typeface="Cambria Math" panose="02040503050406030204" pitchFamily="18" charset="0"/>
                      </a:rPr>
                      <m:t>&lt;</m:t>
                    </m:r>
                    <m:box>
                      <m:boxPr>
                        <m:ctrlPr>
                          <a:rPr lang="en-ZA" sz="1400" b="0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ZA" sz="1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ZA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ZA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box>
                  </m:oMath>
                </a14:m>
                <a:r>
                  <a:rPr lang="en-ZA" sz="1400" dirty="0">
                    <a:latin typeface="Daytona" panose="020B0604030500040204" pitchFamily="34" charset="0"/>
                  </a:rPr>
                  <a:t>,</a:t>
                </a:r>
              </a:p>
              <a:p>
                <a:pPr algn="ctr"/>
                <a:r>
                  <a:rPr lang="en-ZA" sz="1400" dirty="0">
                    <a:latin typeface="Daytona" panose="020B0604030500040204" pitchFamily="34" charset="0"/>
                  </a:rPr>
                  <a:t>which makes analytical analysis impossible for this application </a:t>
                </a: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F3CFD9D-E97B-4F29-BED6-D998D17D6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396" y="2403062"/>
                <a:ext cx="2173938" cy="1405962"/>
              </a:xfrm>
              <a:prstGeom prst="rect">
                <a:avLst/>
              </a:prstGeom>
              <a:blipFill>
                <a:blip r:embed="rId5"/>
                <a:stretch>
                  <a:fillRect l="-840" t="-866" r="-2801" b="-3463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7BA458-718A-445C-A388-793EDF38CC40}"/>
                  </a:ext>
                </a:extLst>
              </p:cNvPr>
              <p:cNvSpPr txBox="1"/>
              <p:nvPr/>
            </p:nvSpPr>
            <p:spPr>
              <a:xfrm>
                <a:off x="147421" y="4513576"/>
                <a:ext cx="2341888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1400" b="1" dirty="0">
                    <a:latin typeface="Daytona" panose="020B0604030500040204" pitchFamily="34" charset="0"/>
                  </a:rPr>
                  <a:t>Sinusoid</a:t>
                </a:r>
              </a:p>
              <a:p>
                <a:pPr algn="ctr"/>
                <a:r>
                  <a:rPr lang="en-ZA" sz="1400" dirty="0">
                    <a:latin typeface="Daytona" panose="020B0604030500040204" pitchFamily="34" charset="0"/>
                  </a:rPr>
                  <a:t>Requires the Bessel functions to evaluate spectral content for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ZA" sz="1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ZA" sz="1400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ZA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ZA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ZA" sz="1400" b="0" i="0" smtClean="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ZA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ZA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</m:oMath>
                </a14:m>
                <a:r>
                  <a:rPr lang="en-ZA" sz="1400" dirty="0">
                    <a:latin typeface="Daytona" panose="020B0604030500040204" pitchFamily="34" charset="0"/>
                  </a:rPr>
                  <a:t>, requiring a LUT anyways</a:t>
                </a:r>
              </a:p>
              <a:p>
                <a:pPr algn="ctr"/>
                <a:endParaRPr lang="en-ZA" sz="1400" dirty="0">
                  <a:latin typeface="Daytona" panose="020B0604030500040204" pitchFamily="34" charset="0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7BA458-718A-445C-A388-793EDF38C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21" y="4513576"/>
                <a:ext cx="2341888" cy="1600438"/>
              </a:xfrm>
              <a:prstGeom prst="rect">
                <a:avLst/>
              </a:prstGeom>
              <a:blipFill>
                <a:blip r:embed="rId6"/>
                <a:stretch>
                  <a:fillRect t="-380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2560B16-5E98-4FE6-8E00-915F11DBEB7B}"/>
                  </a:ext>
                </a:extLst>
              </p:cNvPr>
              <p:cNvSpPr txBox="1"/>
              <p:nvPr/>
            </p:nvSpPr>
            <p:spPr>
              <a:xfrm>
                <a:off x="7908531" y="1495144"/>
                <a:ext cx="3991949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2400" b="1" dirty="0" err="1">
                    <a:latin typeface="Daytona" panose="020B0604030500040204" pitchFamily="34" charset="0"/>
                  </a:rPr>
                  <a:t>Waveshaping</a:t>
                </a:r>
                <a:endParaRPr lang="en-ZA" sz="2400" b="1" dirty="0">
                  <a:latin typeface="Daytona" panose="020B0604030500040204" pitchFamily="34" charset="0"/>
                </a:endParaRPr>
              </a:p>
              <a:p>
                <a:pPr algn="ctr"/>
                <a:r>
                  <a:rPr lang="en-ZA" sz="2400" dirty="0">
                    <a:latin typeface="Daytona" panose="020B0604030500040204" pitchFamily="34" charset="0"/>
                  </a:rPr>
                  <a:t>We shape an input function </a:t>
                </a:r>
                <a14:m>
                  <m:oMath xmlns:m="http://schemas.openxmlformats.org/officeDocument/2006/math">
                    <m:r>
                      <a:rPr lang="en-ZA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ZA" sz="24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ZA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ZA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ZA" sz="2400" dirty="0">
                    <a:latin typeface="Daytona" panose="020B0604030500040204" pitchFamily="34" charset="0"/>
                  </a:rPr>
                  <a:t> using a </a:t>
                </a:r>
                <a:r>
                  <a:rPr lang="en-ZA" sz="2400" dirty="0" err="1">
                    <a:latin typeface="Daytona" panose="020B0604030500040204" pitchFamily="34" charset="0"/>
                  </a:rPr>
                  <a:t>waveshaping</a:t>
                </a:r>
                <a:r>
                  <a:rPr lang="en-ZA" sz="2400" dirty="0">
                    <a:latin typeface="Daytona" panose="020B0604030500040204" pitchFamily="34" charset="0"/>
                  </a:rPr>
                  <a:t> function </a:t>
                </a:r>
                <a14:m>
                  <m:oMath xmlns:m="http://schemas.openxmlformats.org/officeDocument/2006/math">
                    <m:r>
                      <a:rPr lang="en-ZA" sz="24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ZA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ZA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ZA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ZA" sz="2400" dirty="0">
                    <a:latin typeface="Daytona" panose="020B0604030500040204" pitchFamily="34" charset="0"/>
                  </a:rPr>
                  <a:t> and a </a:t>
                </a:r>
                <a:r>
                  <a:rPr lang="en-ZA" sz="2400" dirty="0" err="1">
                    <a:latin typeface="Daytona" panose="020B0604030500040204" pitchFamily="34" charset="0"/>
                  </a:rPr>
                  <a:t>waveshaping</a:t>
                </a:r>
                <a:r>
                  <a:rPr lang="en-ZA" sz="2400" dirty="0">
                    <a:latin typeface="Daytona" panose="020B0604030500040204" pitchFamily="34" charset="0"/>
                  </a:rPr>
                  <a:t> gain </a:t>
                </a:r>
                <a14:m>
                  <m:oMath xmlns:m="http://schemas.openxmlformats.org/officeDocument/2006/math">
                    <m:r>
                      <a:rPr lang="en-ZA" sz="24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ZA" sz="2400" dirty="0">
                  <a:latin typeface="Daytona" panose="020B0604030500040204" pitchFamily="34" charset="0"/>
                </a:endParaRPr>
              </a:p>
              <a:p>
                <a:pPr algn="ctr"/>
                <a:endParaRPr lang="en-ZA" sz="2400" dirty="0">
                  <a:latin typeface="Daytona" panose="020B060403050004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ZA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Z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ZA" sz="2400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ZA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ZA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Z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Z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d>
                        <m:dPr>
                          <m:begChr m:val="["/>
                          <m:endChr m:val="]"/>
                          <m:ctrlPr>
                            <a:rPr lang="en-Z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ZA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ZA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ZA" sz="2400" dirty="0">
                  <a:latin typeface="Daytona" panose="020B0604030500040204" pitchFamily="34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2560B16-5E98-4FE6-8E00-915F11DBE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531" y="1495144"/>
                <a:ext cx="3991949" cy="3046988"/>
              </a:xfrm>
              <a:prstGeom prst="rect">
                <a:avLst/>
              </a:prstGeom>
              <a:blipFill>
                <a:blip r:embed="rId7"/>
                <a:stretch>
                  <a:fillRect t="-1600" b="-1400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9C3EC342-055A-469E-ACB9-BE3CD283A990}"/>
              </a:ext>
            </a:extLst>
          </p:cNvPr>
          <p:cNvSpPr txBox="1"/>
          <p:nvPr/>
        </p:nvSpPr>
        <p:spPr>
          <a:xfrm>
            <a:off x="2819853" y="1425439"/>
            <a:ext cx="4545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b="1" dirty="0" err="1">
                <a:latin typeface="Daytona" panose="020B0604030500040204" pitchFamily="34" charset="0"/>
              </a:rPr>
              <a:t>Waveshaping</a:t>
            </a:r>
            <a:r>
              <a:rPr lang="en-ZA" sz="1400" b="1" dirty="0">
                <a:latin typeface="Daytona" panose="020B0604030500040204" pitchFamily="34" charset="0"/>
              </a:rPr>
              <a:t> functions</a:t>
            </a:r>
          </a:p>
          <a:p>
            <a:pPr algn="ctr"/>
            <a:r>
              <a:rPr lang="en-ZA" sz="1400" dirty="0">
                <a:latin typeface="Daytona" panose="020B0604030500040204" pitchFamily="34" charset="0"/>
              </a:rPr>
              <a:t>Spectra are difficult to determine analytically</a:t>
            </a:r>
          </a:p>
        </p:txBody>
      </p:sp>
    </p:spTree>
    <p:extLst>
      <p:ext uri="{BB962C8B-B14F-4D97-AF65-F5344CB8AC3E}">
        <p14:creationId xmlns:p14="http://schemas.microsoft.com/office/powerpoint/2010/main" val="24245680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1" grpId="0"/>
      <p:bldP spid="6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brown electronic keyboard, technology, Moog Synthesizer, music">
            <a:extLst>
              <a:ext uri="{FF2B5EF4-FFF2-40B4-BE49-F238E27FC236}">
                <a16:creationId xmlns:a16="http://schemas.microsoft.com/office/drawing/2014/main" id="{F5B8A050-9C28-4F1C-8B41-88CCCB01EC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533"/>
            <a:ext cx="121920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49D35D-2067-495E-8851-37D28D1E1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33"/>
            <a:ext cx="10515600" cy="1325563"/>
          </a:xfrm>
        </p:spPr>
        <p:txBody>
          <a:bodyPr/>
          <a:lstStyle/>
          <a:p>
            <a:pPr algn="ctr"/>
            <a:r>
              <a:rPr lang="en-ZA" dirty="0" err="1">
                <a:latin typeface="Daytona" panose="020B0604030500040204" pitchFamily="34" charset="0"/>
              </a:rPr>
              <a:t>Waveshaping</a:t>
            </a:r>
            <a:endParaRPr lang="en-ZA" dirty="0">
              <a:latin typeface="Daytona" panose="020B060403050004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005B41-B63D-4C1A-A9A0-44DAA6E45A01}"/>
              </a:ext>
            </a:extLst>
          </p:cNvPr>
          <p:cNvCxnSpPr/>
          <p:nvPr/>
        </p:nvCxnSpPr>
        <p:spPr>
          <a:xfrm>
            <a:off x="923636" y="1202353"/>
            <a:ext cx="10298546" cy="0"/>
          </a:xfrm>
          <a:prstGeom prst="line">
            <a:avLst/>
          </a:prstGeom>
          <a:ln w="57150">
            <a:solidFill>
              <a:schemeClr val="bg2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38FEF665-FB1A-4CE4-8C77-183AB9F08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57" y="1423337"/>
            <a:ext cx="5907919" cy="46157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BF78C34-1863-4F4F-BA64-34F6C3F5D2B2}"/>
              </a:ext>
            </a:extLst>
          </p:cNvPr>
          <p:cNvCxnSpPr>
            <a:cxnSpLocks/>
          </p:cNvCxnSpPr>
          <p:nvPr/>
        </p:nvCxnSpPr>
        <p:spPr>
          <a:xfrm>
            <a:off x="951722" y="3768550"/>
            <a:ext cx="4428588" cy="0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AD2EC21-49C1-419D-9E43-070771100453}"/>
              </a:ext>
            </a:extLst>
          </p:cNvPr>
          <p:cNvCxnSpPr>
            <a:cxnSpLocks/>
            <a:stCxn id="34" idx="1"/>
          </p:cNvCxnSpPr>
          <p:nvPr/>
        </p:nvCxnSpPr>
        <p:spPr>
          <a:xfrm flipH="1" flipV="1">
            <a:off x="1056640" y="1986280"/>
            <a:ext cx="2688740" cy="99022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BD33B30-55B9-4B0E-84DB-0975564B44E9}"/>
              </a:ext>
            </a:extLst>
          </p:cNvPr>
          <p:cNvCxnSpPr>
            <a:cxnSpLocks/>
          </p:cNvCxnSpPr>
          <p:nvPr/>
        </p:nvCxnSpPr>
        <p:spPr>
          <a:xfrm flipH="1">
            <a:off x="2865293" y="3247190"/>
            <a:ext cx="1109548" cy="484036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0B91516-CFE4-4F60-A042-9DA412D5DEB5}"/>
              </a:ext>
            </a:extLst>
          </p:cNvPr>
          <p:cNvCxnSpPr>
            <a:cxnSpLocks/>
          </p:cNvCxnSpPr>
          <p:nvPr/>
        </p:nvCxnSpPr>
        <p:spPr>
          <a:xfrm>
            <a:off x="1017037" y="5439747"/>
            <a:ext cx="1848256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8739993-EACF-46C0-A401-42D01F76B19D}"/>
              </a:ext>
            </a:extLst>
          </p:cNvPr>
          <p:cNvSpPr txBox="1"/>
          <p:nvPr/>
        </p:nvSpPr>
        <p:spPr>
          <a:xfrm>
            <a:off x="3745380" y="1823692"/>
            <a:ext cx="1810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b="1" dirty="0">
                <a:latin typeface="Daytona" panose="020B0604030500040204" pitchFamily="34" charset="0"/>
              </a:rPr>
              <a:t>Fundamental</a:t>
            </a:r>
          </a:p>
          <a:p>
            <a:pPr algn="ctr"/>
            <a:r>
              <a:rPr lang="en-ZA" sz="1400" b="1" dirty="0">
                <a:latin typeface="Daytona" panose="020B0604030500040204" pitchFamily="34" charset="0"/>
              </a:rPr>
              <a:t>(“Harmonic” #1)</a:t>
            </a:r>
            <a:endParaRPr lang="en-ZA" sz="1400" dirty="0">
              <a:latin typeface="Daytona" panose="020B0604030500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67A6521-9859-4CB3-9298-8655672214F8}"/>
                  </a:ext>
                </a:extLst>
              </p:cNvPr>
              <p:cNvSpPr txBox="1"/>
              <p:nvPr/>
            </p:nvSpPr>
            <p:spPr>
              <a:xfrm>
                <a:off x="3676388" y="2723001"/>
                <a:ext cx="1810137" cy="10082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1400" b="1" dirty="0">
                    <a:latin typeface="Daytona" panose="020B0604030500040204" pitchFamily="34" charset="0"/>
                  </a:rPr>
                  <a:t>Harmonic #7 last to exceed threshold</a:t>
                </a:r>
              </a:p>
              <a:p>
                <a:pPr algn="ctr"/>
                <a:r>
                  <a:rPr lang="en-ZA" sz="1400" b="1" dirty="0">
                    <a:latin typeface="Daytona" panose="020B0604030500040204" pitchFamily="34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ZA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ZA" sz="16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ZA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ZA" sz="1400" b="1" dirty="0">
                    <a:latin typeface="Daytona" panose="020B0604030500040204" pitchFamily="34" charset="0"/>
                  </a:rPr>
                  <a:t>=7)</a:t>
                </a:r>
                <a:endParaRPr lang="en-ZA" sz="1400" dirty="0">
                  <a:latin typeface="Daytona" panose="020B0604030500040204" pitchFamily="34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67A6521-9859-4CB3-9298-865567221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6388" y="2723001"/>
                <a:ext cx="1810137" cy="1008225"/>
              </a:xfrm>
              <a:prstGeom prst="rect">
                <a:avLst/>
              </a:prstGeom>
              <a:blipFill>
                <a:blip r:embed="rId5"/>
                <a:stretch>
                  <a:fillRect t="-1212" r="-1010" b="-3636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05D1396B-A5CF-448C-A2F2-BC3CC77E4355}"/>
              </a:ext>
            </a:extLst>
          </p:cNvPr>
          <p:cNvSpPr txBox="1"/>
          <p:nvPr/>
        </p:nvSpPr>
        <p:spPr>
          <a:xfrm>
            <a:off x="1017037" y="5187642"/>
            <a:ext cx="1728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b="1" dirty="0">
                <a:latin typeface="Daytona" panose="020B0604030500040204" pitchFamily="34" charset="0"/>
              </a:rPr>
              <a:t>Estimated BW</a:t>
            </a:r>
            <a:endParaRPr lang="en-ZA" sz="1400" dirty="0">
              <a:latin typeface="Daytona" panose="020B0604030500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DCE881D-AB88-4E10-BA3A-CFCE2222081D}"/>
                  </a:ext>
                </a:extLst>
              </p:cNvPr>
              <p:cNvSpPr txBox="1"/>
              <p:nvPr/>
            </p:nvSpPr>
            <p:spPr>
              <a:xfrm>
                <a:off x="1254385" y="6090852"/>
                <a:ext cx="3823261" cy="7918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1400" b="1" dirty="0">
                    <a:latin typeface="Daytona" panose="020B0604030500040204" pitchFamily="34" charset="0"/>
                  </a:rPr>
                  <a:t>Numerical analysis for BW estimation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ZA" sz="1400" b="0" i="0" smtClean="0">
                          <a:latin typeface="Cambria Math" panose="02040503050406030204" pitchFamily="18" charset="0"/>
                        </a:rPr>
                        <m:t>FFT</m:t>
                      </m:r>
                      <m:r>
                        <a:rPr lang="en-ZA" sz="1400" b="0" i="1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m:rPr>
                          <m:sty m:val="p"/>
                        </m:rPr>
                        <a:rPr lang="en-ZA" sz="1400" b="0" i="0" smtClean="0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ZA" sz="1400" b="0" i="1" smtClean="0">
                          <a:latin typeface="Cambria Math" panose="02040503050406030204" pitchFamily="18" charset="0"/>
                        </a:rPr>
                        <m:t>(5</m:t>
                      </m:r>
                      <m:r>
                        <a:rPr lang="en-ZA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ZA" sz="1400" b="0" i="0" smtClean="0">
                          <a:latin typeface="Cambria Math" panose="02040503050406030204" pitchFamily="18" charset="0"/>
                        </a:rPr>
                        <m:t>sin</m:t>
                      </m:r>
                      <m:d>
                        <m:dPr>
                          <m:ctrlPr>
                            <a:rPr lang="en-ZA" sz="1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ox>
                            <m:boxPr>
                              <m:ctrlPr>
                                <a:rPr lang="en-ZA" sz="1400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f>
                                <m:fPr>
                                  <m:ctrlPr>
                                    <a:rPr lang="en-ZA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ZA" sz="1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ZA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ZA" sz="1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ZA" sz="1400" b="0" i="1" smtClean="0">
                                      <a:latin typeface="Cambria Math" panose="02040503050406030204" pitchFamily="18" charset="0"/>
                                    </a:rPr>
                                    <m:t>1000</m:t>
                                  </m:r>
                                </m:den>
                              </m:f>
                            </m:e>
                          </m:box>
                        </m:e>
                      </m:d>
                      <m:r>
                        <a:rPr lang="en-ZA" sz="1400" b="0" i="1" smtClean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ZA" sz="1400" dirty="0">
                  <a:latin typeface="Daytona" panose="020B0604030500040204" pitchFamily="34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DCE881D-AB88-4E10-BA3A-CFCE22220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385" y="6090852"/>
                <a:ext cx="3823261" cy="791820"/>
              </a:xfrm>
              <a:prstGeom prst="rect">
                <a:avLst/>
              </a:prstGeom>
              <a:blipFill>
                <a:blip r:embed="rId6"/>
                <a:stretch>
                  <a:fillRect t="-1538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Picture 48" descr="Chart, histogram&#10;&#10;Description automatically generated">
            <a:extLst>
              <a:ext uri="{FF2B5EF4-FFF2-40B4-BE49-F238E27FC236}">
                <a16:creationId xmlns:a16="http://schemas.microsoft.com/office/drawing/2014/main" id="{25123472-FA4A-490C-BD71-3E435FD517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064" y="1423337"/>
            <a:ext cx="3181819" cy="2474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" name="Picture 50" descr="Chart, histogram&#10;&#10;Description automatically generated">
            <a:extLst>
              <a:ext uri="{FF2B5EF4-FFF2-40B4-BE49-F238E27FC236}">
                <a16:creationId xmlns:a16="http://schemas.microsoft.com/office/drawing/2014/main" id="{144A80A7-1366-4F9A-AAD8-0D5B3A3FF9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064" y="4122024"/>
            <a:ext cx="3181819" cy="2474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ADCD558-E3F9-4A08-8DAD-696052C2FB3A}"/>
                  </a:ext>
                </a:extLst>
              </p:cNvPr>
              <p:cNvSpPr txBox="1"/>
              <p:nvPr/>
            </p:nvSpPr>
            <p:spPr>
              <a:xfrm>
                <a:off x="9469683" y="2208141"/>
                <a:ext cx="249879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1400" b="1" dirty="0">
                    <a:latin typeface="Daytona" panose="020B0604030500040204" pitchFamily="34" charset="0"/>
                  </a:rPr>
                  <a:t>Hyperbolic tangent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ZA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ZA" sz="1400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ZA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ZA" sz="1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ZA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ZA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ZA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ZA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ZA" sz="1400" b="0" dirty="0">
                  <a:latin typeface="Daytona" panose="020B0604030500040204" pitchFamily="34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ZA" sz="1400" dirty="0">
                    <a:latin typeface="Daytona" panose="020B0604030500040204" pitchFamily="34" charset="0"/>
                  </a:rPr>
                  <a:t>Gain analysis for [1, 64]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ADCD558-E3F9-4A08-8DAD-696052C2F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9683" y="2208141"/>
                <a:ext cx="2498797" cy="738664"/>
              </a:xfrm>
              <a:prstGeom prst="rect">
                <a:avLst/>
              </a:prstGeom>
              <a:blipFill>
                <a:blip r:embed="rId9"/>
                <a:stretch>
                  <a:fillRect t="-1653" b="-8264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185F645-2478-401A-8090-48F6429F46C4}"/>
                  </a:ext>
                </a:extLst>
              </p:cNvPr>
              <p:cNvSpPr txBox="1"/>
              <p:nvPr/>
            </p:nvSpPr>
            <p:spPr>
              <a:xfrm>
                <a:off x="9469683" y="4122024"/>
                <a:ext cx="2498797" cy="828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1400" b="1" dirty="0">
                    <a:latin typeface="Daytona" panose="020B0604030500040204" pitchFamily="34" charset="0"/>
                  </a:rPr>
                  <a:t>Sinusoid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ZA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ZA" sz="1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ZA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ZA" sz="1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ZA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ZA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ZA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ZA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ZA" sz="1400" b="0" dirty="0">
                  <a:latin typeface="Daytona" panose="020B0604030500040204" pitchFamily="34" charset="0"/>
                  <a:ea typeface="Cambria Math" panose="02040503050406030204" pitchFamily="18" charset="0"/>
                </a:endParaRPr>
              </a:p>
              <a:p>
                <a:pPr algn="ctr"/>
                <a:r>
                  <a:rPr lang="en-ZA" sz="1400" dirty="0">
                    <a:latin typeface="Daytona" panose="020B0604030500040204" pitchFamily="34" charset="0"/>
                  </a:rPr>
                  <a:t>Gain analysis for [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ZA" i="1" smtClean="0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f>
                          <m:fPr>
                            <m:ctrlPr>
                              <a:rPr lang="en-ZA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ZA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ZA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den>
                        </m:f>
                      </m:e>
                    </m:box>
                  </m:oMath>
                </a14:m>
                <a:r>
                  <a:rPr lang="en-ZA" sz="1400" dirty="0">
                    <a:latin typeface="Daytona" panose="020B060403050004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ZA" sz="1600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ZA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ZA" sz="1400" dirty="0">
                    <a:latin typeface="Daytona" panose="020B0604030500040204" pitchFamily="34" charset="0"/>
                  </a:rPr>
                  <a:t>]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185F645-2478-401A-8090-48F6429F4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9683" y="4122024"/>
                <a:ext cx="2498797" cy="828625"/>
              </a:xfrm>
              <a:prstGeom prst="rect">
                <a:avLst/>
              </a:prstGeom>
              <a:blipFill>
                <a:blip r:embed="rId10"/>
                <a:stretch>
                  <a:fillRect t="-1471" b="-3676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76033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43" grpId="0"/>
      <p:bldP spid="53" grpId="0"/>
      <p:bldP spid="5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brown electronic keyboard, technology, Moog Synthesizer, music">
            <a:extLst>
              <a:ext uri="{FF2B5EF4-FFF2-40B4-BE49-F238E27FC236}">
                <a16:creationId xmlns:a16="http://schemas.microsoft.com/office/drawing/2014/main" id="{F5B8A050-9C28-4F1C-8B41-88CCCB01EC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533"/>
            <a:ext cx="121920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49D35D-2067-495E-8851-37D28D1E1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33"/>
            <a:ext cx="10515600" cy="1325563"/>
          </a:xfrm>
        </p:spPr>
        <p:txBody>
          <a:bodyPr/>
          <a:lstStyle/>
          <a:p>
            <a:pPr algn="ctr"/>
            <a:r>
              <a:rPr lang="en-ZA" dirty="0" err="1">
                <a:latin typeface="Daytona" panose="020B0604030500040204" pitchFamily="34" charset="0"/>
              </a:rPr>
              <a:t>Waveshaping</a:t>
            </a:r>
            <a:endParaRPr lang="en-ZA" dirty="0">
              <a:latin typeface="Daytona" panose="020B060403050004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005B41-B63D-4C1A-A9A0-44DAA6E45A01}"/>
              </a:ext>
            </a:extLst>
          </p:cNvPr>
          <p:cNvCxnSpPr/>
          <p:nvPr/>
        </p:nvCxnSpPr>
        <p:spPr>
          <a:xfrm>
            <a:off x="923636" y="1202353"/>
            <a:ext cx="10298546" cy="0"/>
          </a:xfrm>
          <a:prstGeom prst="line">
            <a:avLst/>
          </a:prstGeom>
          <a:ln w="57150">
            <a:solidFill>
              <a:schemeClr val="bg2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picture containing polygon&#10;&#10;Description automatically generated">
            <a:extLst>
              <a:ext uri="{FF2B5EF4-FFF2-40B4-BE49-F238E27FC236}">
                <a16:creationId xmlns:a16="http://schemas.microsoft.com/office/drawing/2014/main" id="{CF27FB11-CED9-4720-AB50-B3B0558778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19" y="1816598"/>
            <a:ext cx="2807931" cy="1871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A picture containing polygon&#10;&#10;Description automatically generated">
            <a:extLst>
              <a:ext uri="{FF2B5EF4-FFF2-40B4-BE49-F238E27FC236}">
                <a16:creationId xmlns:a16="http://schemas.microsoft.com/office/drawing/2014/main" id="{4667E41E-52BE-48DD-81DA-532A9E9F2E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927" y="1819131"/>
            <a:ext cx="2807931" cy="1871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B365F4E1-B8E3-4FEF-B19F-4A8CED6ACD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144" y="1819131"/>
            <a:ext cx="2807931" cy="1871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369A0AF7-55C8-4717-94A1-8794CE4D7C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352" y="1816598"/>
            <a:ext cx="2807931" cy="1871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 descr="A picture containing polygon&#10;&#10;Description automatically generated">
            <a:extLst>
              <a:ext uri="{FF2B5EF4-FFF2-40B4-BE49-F238E27FC236}">
                <a16:creationId xmlns:a16="http://schemas.microsoft.com/office/drawing/2014/main" id="{91AD254C-8B8D-4BF3-A650-6A60341D2F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362" y="4279921"/>
            <a:ext cx="2807931" cy="1871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Picture 21" descr="A picture containing chart&#10;&#10;Description automatically generated">
            <a:extLst>
              <a:ext uri="{FF2B5EF4-FFF2-40B4-BE49-F238E27FC236}">
                <a16:creationId xmlns:a16="http://schemas.microsoft.com/office/drawing/2014/main" id="{55C57974-3E81-4088-A32B-D3B07B0732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19" y="4279921"/>
            <a:ext cx="2807931" cy="1871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 descr="A picture containing chart&#10;&#10;Description automatically generated">
            <a:extLst>
              <a:ext uri="{FF2B5EF4-FFF2-40B4-BE49-F238E27FC236}">
                <a16:creationId xmlns:a16="http://schemas.microsoft.com/office/drawing/2014/main" id="{E1265823-8190-4CCE-8B1B-84DC646FED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926" y="4279921"/>
            <a:ext cx="2807931" cy="1871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Picture 26" descr="A picture containing polygon&#10;&#10;Description automatically generated">
            <a:extLst>
              <a:ext uri="{FF2B5EF4-FFF2-40B4-BE49-F238E27FC236}">
                <a16:creationId xmlns:a16="http://schemas.microsoft.com/office/drawing/2014/main" id="{CBEEA18D-9C27-4648-A8AD-AEB1F912E9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144" y="4279921"/>
            <a:ext cx="2807931" cy="1871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F1F3A4F-F663-4734-83D9-BD5095D651FD}"/>
              </a:ext>
            </a:extLst>
          </p:cNvPr>
          <p:cNvSpPr txBox="1"/>
          <p:nvPr/>
        </p:nvSpPr>
        <p:spPr>
          <a:xfrm>
            <a:off x="3018832" y="1423132"/>
            <a:ext cx="6223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b="1" dirty="0" err="1">
                <a:latin typeface="Daytona" panose="020B0604030500040204" pitchFamily="34" charset="0"/>
              </a:rPr>
              <a:t>Waveshaping</a:t>
            </a:r>
            <a:r>
              <a:rPr lang="en-ZA" sz="1400" b="1" dirty="0">
                <a:latin typeface="Daytona" panose="020B0604030500040204" pitchFamily="34" charset="0"/>
              </a:rPr>
              <a:t> without band-limiting filters</a:t>
            </a:r>
            <a:r>
              <a:rPr lang="en-ZA" sz="1400" dirty="0">
                <a:latin typeface="Daytona" panose="020B0604030500040204" pitchFamily="34" charset="0"/>
              </a:rPr>
              <a:t>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10441BF-DA52-46ED-BA2C-98DDEC094FEA}"/>
              </a:ext>
            </a:extLst>
          </p:cNvPr>
          <p:cNvSpPr txBox="1"/>
          <p:nvPr/>
        </p:nvSpPr>
        <p:spPr>
          <a:xfrm>
            <a:off x="3018832" y="6320966"/>
            <a:ext cx="6223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b="1" dirty="0" err="1">
                <a:latin typeface="Daytona" panose="020B0604030500040204" pitchFamily="34" charset="0"/>
              </a:rPr>
              <a:t>Waveshaping</a:t>
            </a:r>
            <a:r>
              <a:rPr lang="en-ZA" sz="1400" b="1" dirty="0">
                <a:latin typeface="Daytona" panose="020B0604030500040204" pitchFamily="34" charset="0"/>
              </a:rPr>
              <a:t> with band-limiting filters</a:t>
            </a:r>
            <a:r>
              <a:rPr lang="en-ZA" sz="1400" dirty="0">
                <a:latin typeface="Daytona" panose="020B0604030500040204" pitchFamily="34" charset="0"/>
              </a:rPr>
              <a:t>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2175AF1-74A0-49A1-848D-C358CF5311BD}"/>
              </a:ext>
            </a:extLst>
          </p:cNvPr>
          <p:cNvCxnSpPr>
            <a:cxnSpLocks/>
          </p:cNvCxnSpPr>
          <p:nvPr/>
        </p:nvCxnSpPr>
        <p:spPr>
          <a:xfrm>
            <a:off x="1545685" y="3778898"/>
            <a:ext cx="0" cy="407715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BA22A7-1C96-46AB-B8A2-458E82A685E5}"/>
              </a:ext>
            </a:extLst>
          </p:cNvPr>
          <p:cNvCxnSpPr>
            <a:cxnSpLocks/>
          </p:cNvCxnSpPr>
          <p:nvPr/>
        </p:nvCxnSpPr>
        <p:spPr>
          <a:xfrm>
            <a:off x="4609234" y="3778898"/>
            <a:ext cx="0" cy="407715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4880789-4318-45EF-AB56-278AD8FF4817}"/>
              </a:ext>
            </a:extLst>
          </p:cNvPr>
          <p:cNvCxnSpPr>
            <a:cxnSpLocks/>
          </p:cNvCxnSpPr>
          <p:nvPr/>
        </p:nvCxnSpPr>
        <p:spPr>
          <a:xfrm>
            <a:off x="7651015" y="3782005"/>
            <a:ext cx="0" cy="407715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F071B36-1F23-4408-9A34-CCE24E03ABDB}"/>
              </a:ext>
            </a:extLst>
          </p:cNvPr>
          <p:cNvCxnSpPr>
            <a:cxnSpLocks/>
          </p:cNvCxnSpPr>
          <p:nvPr/>
        </p:nvCxnSpPr>
        <p:spPr>
          <a:xfrm>
            <a:off x="10714564" y="3782005"/>
            <a:ext cx="0" cy="407715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6639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brown electronic keyboard, technology, Moog Synthesizer, music">
            <a:extLst>
              <a:ext uri="{FF2B5EF4-FFF2-40B4-BE49-F238E27FC236}">
                <a16:creationId xmlns:a16="http://schemas.microsoft.com/office/drawing/2014/main" id="{5C7B5E83-96E3-45C5-92E4-E8B7B83CA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" y="1"/>
            <a:ext cx="121920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D87B2D-7196-4485-86E8-A8CA80F3E3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6727" y="2419262"/>
            <a:ext cx="10298544" cy="888609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r>
              <a:rPr lang="en-ZA" sz="4800" dirty="0">
                <a:solidFill>
                  <a:schemeClr val="bg1"/>
                </a:solidFill>
                <a:latin typeface="Daytona" panose="020B0604030500040204" pitchFamily="34" charset="0"/>
              </a:rPr>
              <a:t>Generator</a:t>
            </a:r>
          </a:p>
        </p:txBody>
      </p:sp>
    </p:spTree>
    <p:extLst>
      <p:ext uri="{BB962C8B-B14F-4D97-AF65-F5344CB8AC3E}">
        <p14:creationId xmlns:p14="http://schemas.microsoft.com/office/powerpoint/2010/main" val="3996997762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brown electronic keyboard, technology, Moog Synthesizer, music">
            <a:extLst>
              <a:ext uri="{FF2B5EF4-FFF2-40B4-BE49-F238E27FC236}">
                <a16:creationId xmlns:a16="http://schemas.microsoft.com/office/drawing/2014/main" id="{F5B8A050-9C28-4F1C-8B41-88CCCB01EC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" y="1"/>
            <a:ext cx="121920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49D35D-2067-495E-8851-37D28D1E1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dirty="0">
                <a:latin typeface="Daytona" panose="020B0604030500040204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40EB9-4DFB-4424-A9D9-BFB9AE83F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ZA" sz="2000" dirty="0">
                <a:solidFill>
                  <a:schemeClr val="tx1"/>
                </a:solidFill>
                <a:latin typeface="Daytona" panose="020B0604030500040204" pitchFamily="34" charset="0"/>
              </a:rPr>
              <a:t>Design and implement a wavetable-based synthesiser engine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ZA" sz="2000" dirty="0">
                <a:solidFill>
                  <a:schemeClr val="tx1"/>
                </a:solidFill>
                <a:latin typeface="Daytona" panose="020B0604030500040204" pitchFamily="34" charset="0"/>
              </a:rPr>
              <a:t>Targeted for microcontrollers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ZA" sz="2000" dirty="0">
                <a:solidFill>
                  <a:schemeClr val="tx1"/>
                </a:solidFill>
                <a:latin typeface="Daytona" panose="020B0604030500040204" pitchFamily="34" charset="0"/>
              </a:rPr>
              <a:t>High quality stereo audio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ZA" sz="2000" dirty="0">
                <a:solidFill>
                  <a:schemeClr val="tx1"/>
                </a:solidFill>
                <a:latin typeface="Daytona" panose="020B0604030500040204" pitchFamily="34" charset="0"/>
              </a:rPr>
              <a:t>Implements the fundamental synthesis features:</a:t>
            </a:r>
          </a:p>
          <a:p>
            <a:pPr marL="617220" lvl="1" indent="-342900">
              <a:lnSpc>
                <a:spcPct val="100000"/>
              </a:lnSpc>
            </a:pPr>
            <a:r>
              <a:rPr lang="en-ZA" sz="1800" dirty="0">
                <a:solidFill>
                  <a:schemeClr val="tx1"/>
                </a:solidFill>
                <a:latin typeface="Daytona" panose="020B0604030500040204" pitchFamily="34" charset="0"/>
              </a:rPr>
              <a:t>Volume modulation</a:t>
            </a:r>
          </a:p>
          <a:p>
            <a:pPr marL="617220" lvl="1" indent="-342900">
              <a:lnSpc>
                <a:spcPct val="100000"/>
              </a:lnSpc>
            </a:pPr>
            <a:r>
              <a:rPr lang="en-ZA" sz="1800" dirty="0">
                <a:solidFill>
                  <a:schemeClr val="tx1"/>
                </a:solidFill>
                <a:latin typeface="Daytona" panose="020B0604030500040204" pitchFamily="34" charset="0"/>
              </a:rPr>
              <a:t>Filtering and cut-off modulation</a:t>
            </a:r>
          </a:p>
          <a:p>
            <a:pPr marL="617220" lvl="1" indent="-342900">
              <a:lnSpc>
                <a:spcPct val="100000"/>
              </a:lnSpc>
            </a:pPr>
            <a:r>
              <a:rPr lang="en-ZA" sz="1800" dirty="0">
                <a:solidFill>
                  <a:schemeClr val="tx1"/>
                </a:solidFill>
                <a:latin typeface="Daytona" panose="020B0604030500040204" pitchFamily="34" charset="0"/>
              </a:rPr>
              <a:t>ADSR envelope control</a:t>
            </a:r>
          </a:p>
          <a:p>
            <a:pPr marL="617220" lvl="1" indent="-342900">
              <a:lnSpc>
                <a:spcPct val="100000"/>
              </a:lnSpc>
            </a:pPr>
            <a:r>
              <a:rPr lang="en-ZA" sz="1800" dirty="0">
                <a:solidFill>
                  <a:schemeClr val="tx1"/>
                </a:solidFill>
                <a:latin typeface="Daytona" panose="020B0604030500040204" pitchFamily="34" charset="0"/>
              </a:rPr>
              <a:t>FM</a:t>
            </a:r>
          </a:p>
          <a:p>
            <a:pPr marL="617220" lvl="1" indent="-342900">
              <a:lnSpc>
                <a:spcPct val="100000"/>
              </a:lnSpc>
            </a:pPr>
            <a:r>
              <a:rPr lang="en-ZA" sz="1800" dirty="0" err="1">
                <a:solidFill>
                  <a:schemeClr val="tx1"/>
                </a:solidFill>
                <a:latin typeface="Daytona" panose="020B0604030500040204" pitchFamily="34" charset="0"/>
              </a:rPr>
              <a:t>Waveshaping</a:t>
            </a:r>
            <a:endParaRPr lang="en-ZA" sz="1800" dirty="0">
              <a:latin typeface="Daytona" panose="020B0604030500040204" pitchFamily="34" charset="0"/>
            </a:endParaRPr>
          </a:p>
          <a:p>
            <a:pPr marL="160020" indent="-342900">
              <a:lnSpc>
                <a:spcPct val="100000"/>
              </a:lnSpc>
            </a:pPr>
            <a:r>
              <a:rPr lang="en-ZA" sz="2000" dirty="0">
                <a:latin typeface="Daytona" panose="020B0604030500040204" pitchFamily="34" charset="0"/>
              </a:rPr>
              <a:t>Plays up to a fixed number of notes</a:t>
            </a:r>
          </a:p>
          <a:p>
            <a:pPr marL="160020" indent="-342900">
              <a:lnSpc>
                <a:spcPct val="100000"/>
              </a:lnSpc>
            </a:pPr>
            <a:r>
              <a:rPr lang="en-ZA" sz="2000" dirty="0">
                <a:latin typeface="Daytona" panose="020B0604030500040204" pitchFamily="34" charset="0"/>
              </a:rPr>
              <a:t>Ideal for MIDI integration</a:t>
            </a:r>
            <a:endParaRPr lang="en-ZA" sz="2000" dirty="0">
              <a:solidFill>
                <a:schemeClr val="tx1"/>
              </a:solidFill>
              <a:latin typeface="Daytona" panose="020B060403050004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0C7C05-FA57-445D-9637-239971C6FFD3}"/>
              </a:ext>
            </a:extLst>
          </p:cNvPr>
          <p:cNvCxnSpPr/>
          <p:nvPr/>
        </p:nvCxnSpPr>
        <p:spPr>
          <a:xfrm>
            <a:off x="923636" y="1560945"/>
            <a:ext cx="10298546" cy="0"/>
          </a:xfrm>
          <a:prstGeom prst="line">
            <a:avLst/>
          </a:prstGeom>
          <a:ln w="57150">
            <a:solidFill>
              <a:schemeClr val="bg2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An Introduction to MIDI Connections — iConnectivity">
            <a:extLst>
              <a:ext uri="{FF2B5EF4-FFF2-40B4-BE49-F238E27FC236}">
                <a16:creationId xmlns:a16="http://schemas.microsoft.com/office/drawing/2014/main" id="{C06A0135-9ABF-472F-8BAA-8DC19E373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000" y="2535956"/>
            <a:ext cx="3266515" cy="2667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8BC6E5-2D8F-4BC6-B05B-ADDCC5CB0132}"/>
              </a:ext>
            </a:extLst>
          </p:cNvPr>
          <p:cNvSpPr txBox="1"/>
          <p:nvPr/>
        </p:nvSpPr>
        <p:spPr>
          <a:xfrm>
            <a:off x="8074508" y="5311522"/>
            <a:ext cx="338600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b="1" dirty="0">
                <a:latin typeface="Daytona" panose="020B0604030500040204" pitchFamily="34" charset="0"/>
              </a:rPr>
              <a:t>MIDI</a:t>
            </a:r>
          </a:p>
          <a:p>
            <a:pPr algn="ctr"/>
            <a:r>
              <a:rPr lang="en-ZA" sz="1400" i="1" dirty="0">
                <a:latin typeface="Daytona" panose="020B0604030500040204" pitchFamily="34" charset="0"/>
              </a:rPr>
              <a:t>Musical Instrument Digital Interface</a:t>
            </a:r>
          </a:p>
          <a:p>
            <a:pPr algn="ctr"/>
            <a:endParaRPr lang="en-ZA" sz="1200" i="1" dirty="0">
              <a:latin typeface="Daytona" panose="020B0604030500040204" pitchFamily="34" charset="0"/>
            </a:endParaRPr>
          </a:p>
          <a:p>
            <a:pPr algn="ctr"/>
            <a:r>
              <a:rPr lang="en-ZA" sz="1400" dirty="0">
                <a:latin typeface="Daytona" panose="020B0604030500040204" pitchFamily="34" charset="0"/>
              </a:rPr>
              <a:t>Communication protocol for note/parameter information based on UART.</a:t>
            </a:r>
          </a:p>
        </p:txBody>
      </p:sp>
    </p:spTree>
    <p:extLst>
      <p:ext uri="{BB962C8B-B14F-4D97-AF65-F5344CB8AC3E}">
        <p14:creationId xmlns:p14="http://schemas.microsoft.com/office/powerpoint/2010/main" val="7137504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brown electronic keyboard, technology, Moog Synthesizer, music">
            <a:extLst>
              <a:ext uri="{FF2B5EF4-FFF2-40B4-BE49-F238E27FC236}">
                <a16:creationId xmlns:a16="http://schemas.microsoft.com/office/drawing/2014/main" id="{F5B8A050-9C28-4F1C-8B41-88CCCB01EC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533"/>
            <a:ext cx="121920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49D35D-2067-495E-8851-37D28D1E1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33"/>
            <a:ext cx="10515600" cy="1325563"/>
          </a:xfrm>
        </p:spPr>
        <p:txBody>
          <a:bodyPr/>
          <a:lstStyle/>
          <a:p>
            <a:pPr algn="ctr"/>
            <a:r>
              <a:rPr lang="en-ZA" dirty="0">
                <a:latin typeface="Daytona" panose="020B0604030500040204" pitchFamily="34" charset="0"/>
              </a:rPr>
              <a:t>Generator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005B41-B63D-4C1A-A9A0-44DAA6E45A01}"/>
              </a:ext>
            </a:extLst>
          </p:cNvPr>
          <p:cNvCxnSpPr/>
          <p:nvPr/>
        </p:nvCxnSpPr>
        <p:spPr>
          <a:xfrm>
            <a:off x="923636" y="1202353"/>
            <a:ext cx="10298546" cy="0"/>
          </a:xfrm>
          <a:prstGeom prst="line">
            <a:avLst/>
          </a:prstGeom>
          <a:ln w="57150">
            <a:solidFill>
              <a:schemeClr val="bg2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8C814A4E-716E-4DE7-99A2-D1C97D0731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04" y="1656148"/>
            <a:ext cx="3924300" cy="297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2F1F0A88-F9CC-4CA9-B399-AD01BD18D6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732" y="1564719"/>
            <a:ext cx="4475450" cy="2983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1EE730-EB21-4B15-831E-D4A4766B66CE}"/>
              </a:ext>
            </a:extLst>
          </p:cNvPr>
          <p:cNvSpPr txBox="1"/>
          <p:nvPr/>
        </p:nvSpPr>
        <p:spPr>
          <a:xfrm>
            <a:off x="7100738" y="4704497"/>
            <a:ext cx="37674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b="1" dirty="0">
                <a:latin typeface="Daytona" panose="020B0604030500040204" pitchFamily="34" charset="0"/>
              </a:rPr>
              <a:t>Vibrato FM</a:t>
            </a:r>
          </a:p>
          <a:p>
            <a:pPr algn="ctr"/>
            <a:r>
              <a:rPr lang="en-ZA" sz="1400" dirty="0">
                <a:latin typeface="Daytona" panose="020B0604030500040204" pitchFamily="34" charset="0"/>
              </a:rPr>
              <a:t>Sinusoidal FM with a frequency deviation specified in cents (1/100</a:t>
            </a:r>
            <a:r>
              <a:rPr lang="en-ZA" sz="1400" baseline="30000" dirty="0">
                <a:latin typeface="Daytona" panose="020B0604030500040204" pitchFamily="34" charset="0"/>
              </a:rPr>
              <a:t>th</a:t>
            </a:r>
            <a:r>
              <a:rPr lang="en-ZA" sz="1400" dirty="0">
                <a:latin typeface="Daytona" panose="020B0604030500040204" pitchFamily="34" charset="0"/>
              </a:rPr>
              <a:t> of a semitone)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8B2BF8-4E6B-47F9-9171-A0C339564D18}"/>
                  </a:ext>
                </a:extLst>
              </p:cNvPr>
              <p:cNvSpPr txBox="1"/>
              <p:nvPr/>
            </p:nvSpPr>
            <p:spPr>
              <a:xfrm>
                <a:off x="898562" y="4770469"/>
                <a:ext cx="39243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ZA" sz="1400" b="1" dirty="0">
                    <a:latin typeface="Daytona" panose="020B0604030500040204" pitchFamily="34" charset="0"/>
                  </a:rPr>
                  <a:t>Lissajous plot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ZA" sz="1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ZA" sz="14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ZA" sz="140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ZA" sz="140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ZA" sz="1400" i="1" dirty="0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ZA" sz="14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ZA" sz="1400" b="0" i="1" dirty="0" smtClean="0">
                              <a:latin typeface="Cambria Math" panose="02040503050406030204" pitchFamily="18" charset="0"/>
                            </a:rPr>
                            <m:t>𝑆𝑖𝑑𝑒</m:t>
                          </m:r>
                          <m:r>
                            <a:rPr lang="en-ZA" sz="1400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ZA" sz="1400" b="0" i="1" dirty="0" smtClean="0">
                              <a:latin typeface="Cambria Math" panose="02040503050406030204" pitchFamily="18" charset="0"/>
                            </a:rPr>
                            <m:t>𝑀𝑖𝑑</m:t>
                          </m:r>
                        </m:e>
                      </m:d>
                    </m:oMath>
                  </m:oMathPara>
                </a14:m>
                <a:endParaRPr lang="en-ZA" sz="1400" dirty="0">
                  <a:latin typeface="Daytona" panose="020B0604030500040204" pitchFamily="34" charset="0"/>
                </a:endParaRPr>
              </a:p>
              <a:p>
                <a:pPr algn="ctr"/>
                <a:r>
                  <a:rPr lang="en-ZA" sz="1400" i="1" dirty="0">
                    <a:latin typeface="Daytona" panose="020B0604030500040204" pitchFamily="34" charset="0"/>
                  </a:rPr>
                  <a:t>Equivalent to an XY or parametric plot.</a:t>
                </a:r>
                <a:endParaRPr lang="en-ZA" sz="1400" dirty="0">
                  <a:latin typeface="Daytona" panose="020B0604030500040204" pitchFamily="34" charset="0"/>
                </a:endParaRPr>
              </a:p>
              <a:p>
                <a:pPr algn="ctr"/>
                <a:r>
                  <a:rPr lang="en-ZA" sz="1400" dirty="0">
                    <a:latin typeface="Daytona" panose="020B0604030500040204" pitchFamily="34" charset="0"/>
                  </a:rPr>
                  <a:t>Mid content represents the </a:t>
                </a:r>
                <a:r>
                  <a:rPr lang="en-ZA" sz="1400" dirty="0" err="1">
                    <a:latin typeface="Daytona" panose="020B0604030500040204" pitchFamily="34" charset="0"/>
                  </a:rPr>
                  <a:t>mono’d</a:t>
                </a:r>
                <a:r>
                  <a:rPr lang="en-ZA" sz="1400" dirty="0">
                    <a:latin typeface="Daytona" panose="020B0604030500040204" pitchFamily="34" charset="0"/>
                  </a:rPr>
                  <a:t> signal. Side content represents the stereo content.</a:t>
                </a:r>
              </a:p>
              <a:p>
                <a:pPr algn="ctr"/>
                <a:endParaRPr lang="en-ZA" sz="1400" dirty="0">
                  <a:latin typeface="Daytona" panose="020B060403050004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8B2BF8-4E6B-47F9-9171-A0C339564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562" y="4770469"/>
                <a:ext cx="3924300" cy="1384995"/>
              </a:xfrm>
              <a:prstGeom prst="rect">
                <a:avLst/>
              </a:prstGeom>
              <a:blipFill>
                <a:blip r:embed="rId6"/>
                <a:stretch>
                  <a:fillRect l="-155" t="-881" r="-466"/>
                </a:stretch>
              </a:blipFill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3F5D18C-BFB5-4859-B814-AFE8BF292891}"/>
                  </a:ext>
                </a:extLst>
              </p:cNvPr>
              <p:cNvSpPr txBox="1"/>
              <p:nvPr/>
            </p:nvSpPr>
            <p:spPr>
              <a:xfrm>
                <a:off x="3089810" y="6095686"/>
                <a:ext cx="2113547" cy="5588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1600" b="0" i="1" smtClean="0">
                          <a:latin typeface="Cambria Math" panose="02040503050406030204" pitchFamily="18" charset="0"/>
                        </a:rPr>
                        <m:t>𝑆𝑖𝑑𝑒</m:t>
                      </m:r>
                      <m:r>
                        <a:rPr lang="en-ZA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ZA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ZA" sz="1600" b="0" i="1" smtClean="0">
                              <a:latin typeface="Cambria Math" panose="02040503050406030204" pitchFamily="18" charset="0"/>
                            </a:rPr>
                            <m:t>𝐿𝑒𝑓𝑡</m:t>
                          </m:r>
                          <m:r>
                            <a:rPr lang="en-ZA" sz="16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ZA" sz="1600" b="0" i="1" smtClean="0">
                              <a:latin typeface="Cambria Math" panose="02040503050406030204" pitchFamily="18" charset="0"/>
                            </a:rPr>
                            <m:t>𝑅𝑖𝑔h𝑡</m:t>
                          </m:r>
                        </m:num>
                        <m:den>
                          <m:r>
                            <a:rPr lang="en-ZA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ZA" sz="1600" dirty="0">
                  <a:latin typeface="Daytona" panose="020B060403050004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3F5D18C-BFB5-4859-B814-AFE8BF292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810" y="6095686"/>
                <a:ext cx="2113547" cy="55887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A3DD97-3DA5-4158-A257-6B7AF4A8E32B}"/>
                  </a:ext>
                </a:extLst>
              </p:cNvPr>
              <p:cNvSpPr txBox="1"/>
              <p:nvPr/>
            </p:nvSpPr>
            <p:spPr>
              <a:xfrm>
                <a:off x="747164" y="6095686"/>
                <a:ext cx="2113548" cy="55887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ZA" sz="1600" b="0" i="1" smtClean="0">
                          <a:latin typeface="Cambria Math" panose="02040503050406030204" pitchFamily="18" charset="0"/>
                        </a:rPr>
                        <m:t>𝑀𝑖𝑑</m:t>
                      </m:r>
                      <m:r>
                        <a:rPr lang="en-ZA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ZA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ZA" sz="1600" b="0" i="1" smtClean="0">
                              <a:latin typeface="Cambria Math" panose="02040503050406030204" pitchFamily="18" charset="0"/>
                            </a:rPr>
                            <m:t>𝐿𝑒𝑓𝑡</m:t>
                          </m:r>
                          <m:r>
                            <a:rPr lang="en-ZA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ZA" sz="1600" b="0" i="1" smtClean="0">
                              <a:latin typeface="Cambria Math" panose="02040503050406030204" pitchFamily="18" charset="0"/>
                            </a:rPr>
                            <m:t>𝑅𝑖𝑔h𝑡</m:t>
                          </m:r>
                        </m:num>
                        <m:den>
                          <m:r>
                            <a:rPr lang="en-ZA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ZA" sz="1600" dirty="0">
                  <a:latin typeface="Daytona" panose="020B060403050004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A3DD97-3DA5-4158-A257-6B7AF4A8E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64" y="6095686"/>
                <a:ext cx="2113548" cy="55887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Z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08315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brown electronic keyboard, technology, Moog Synthesizer, music">
            <a:extLst>
              <a:ext uri="{FF2B5EF4-FFF2-40B4-BE49-F238E27FC236}">
                <a16:creationId xmlns:a16="http://schemas.microsoft.com/office/drawing/2014/main" id="{5C7B5E83-96E3-45C5-92E4-E8B7B83CA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" y="1"/>
            <a:ext cx="121920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D87B2D-7196-4485-86E8-A8CA80F3E3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6727" y="1430215"/>
            <a:ext cx="10298544" cy="888609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r>
              <a:rPr lang="en-ZA" sz="4800" dirty="0">
                <a:solidFill>
                  <a:schemeClr val="bg1"/>
                </a:solidFill>
                <a:latin typeface="Daytona" panose="020B0604030500040204" pitchFamily="34" charset="0"/>
              </a:rPr>
              <a:t>Generator Manager</a:t>
            </a:r>
          </a:p>
        </p:txBody>
      </p:sp>
    </p:spTree>
    <p:extLst>
      <p:ext uri="{BB962C8B-B14F-4D97-AF65-F5344CB8AC3E}">
        <p14:creationId xmlns:p14="http://schemas.microsoft.com/office/powerpoint/2010/main" val="3989670676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brown electronic keyboard, technology, Moog Synthesizer, music">
            <a:extLst>
              <a:ext uri="{FF2B5EF4-FFF2-40B4-BE49-F238E27FC236}">
                <a16:creationId xmlns:a16="http://schemas.microsoft.com/office/drawing/2014/main" id="{F5B8A050-9C28-4F1C-8B41-88CCCB01EC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533"/>
            <a:ext cx="121920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49D35D-2067-495E-8851-37D28D1E1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33"/>
            <a:ext cx="10515600" cy="1325563"/>
          </a:xfrm>
        </p:spPr>
        <p:txBody>
          <a:bodyPr/>
          <a:lstStyle/>
          <a:p>
            <a:pPr algn="ctr"/>
            <a:r>
              <a:rPr lang="en-ZA" dirty="0">
                <a:latin typeface="Daytona" panose="020B0604030500040204" pitchFamily="34" charset="0"/>
              </a:rPr>
              <a:t>Generator Manager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005B41-B63D-4C1A-A9A0-44DAA6E45A01}"/>
              </a:ext>
            </a:extLst>
          </p:cNvPr>
          <p:cNvCxnSpPr/>
          <p:nvPr/>
        </p:nvCxnSpPr>
        <p:spPr>
          <a:xfrm>
            <a:off x="923636" y="1202353"/>
            <a:ext cx="10298546" cy="0"/>
          </a:xfrm>
          <a:prstGeom prst="line">
            <a:avLst/>
          </a:prstGeom>
          <a:ln w="57150">
            <a:solidFill>
              <a:schemeClr val="bg2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C66DD97-1BE8-4C6C-9CA3-D02D48B02A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68" y="1546205"/>
            <a:ext cx="7108669" cy="460131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EBB70D-A11D-4469-A36D-BFE796C64EBA}"/>
              </a:ext>
            </a:extLst>
          </p:cNvPr>
          <p:cNvCxnSpPr>
            <a:cxnSpLocks/>
          </p:cNvCxnSpPr>
          <p:nvPr/>
        </p:nvCxnSpPr>
        <p:spPr>
          <a:xfrm flipH="1">
            <a:off x="7141806" y="1618731"/>
            <a:ext cx="1774022" cy="1990910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CFADD87-F8D1-436B-A37D-075F1B24AEA4}"/>
              </a:ext>
            </a:extLst>
          </p:cNvPr>
          <p:cNvSpPr txBox="1"/>
          <p:nvPr/>
        </p:nvSpPr>
        <p:spPr>
          <a:xfrm>
            <a:off x="8774742" y="1445780"/>
            <a:ext cx="30106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b="1" dirty="0">
                <a:solidFill>
                  <a:schemeClr val="accent1">
                    <a:lumMod val="75000"/>
                  </a:schemeClr>
                </a:solidFill>
                <a:latin typeface="Daytona" panose="020B0604030500040204" pitchFamily="34" charset="0"/>
              </a:rPr>
              <a:t>Queue, stack and </a:t>
            </a:r>
            <a:r>
              <a:rPr lang="en-ZA" sz="1400" b="1" dirty="0" err="1">
                <a:solidFill>
                  <a:schemeClr val="accent1">
                    <a:lumMod val="75000"/>
                  </a:schemeClr>
                </a:solidFill>
                <a:latin typeface="Daytona" panose="020B0604030500040204" pitchFamily="34" charset="0"/>
              </a:rPr>
              <a:t>hashtable</a:t>
            </a:r>
            <a:endParaRPr lang="en-ZA" sz="1400" b="1" dirty="0">
              <a:solidFill>
                <a:schemeClr val="accent1">
                  <a:lumMod val="75000"/>
                </a:schemeClr>
              </a:solidFill>
              <a:latin typeface="Daytona" panose="020B0604030500040204" pitchFamily="34" charset="0"/>
            </a:endParaRPr>
          </a:p>
          <a:p>
            <a:pPr algn="ctr"/>
            <a:r>
              <a:rPr lang="en-ZA" sz="1400" dirty="0">
                <a:latin typeface="Daytona" panose="020B0604030500040204" pitchFamily="34" charset="0"/>
              </a:rPr>
              <a:t>O(N) management at worst</a:t>
            </a:r>
          </a:p>
          <a:p>
            <a:pPr algn="ctr"/>
            <a:r>
              <a:rPr lang="en-ZA" sz="1400" dirty="0">
                <a:latin typeface="Daytona" panose="020B0604030500040204" pitchFamily="34" charset="0"/>
              </a:rPr>
              <a:t>O(1) management for common operations</a:t>
            </a:r>
          </a:p>
          <a:p>
            <a:pPr algn="ctr"/>
            <a:r>
              <a:rPr lang="en-ZA" sz="1400" dirty="0">
                <a:latin typeface="Daytona" panose="020B0604030500040204" pitchFamily="34" charset="0"/>
              </a:rPr>
              <a:t>Array implementations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2BA720B-F303-4E64-8F94-1572F6A722E7}"/>
              </a:ext>
            </a:extLst>
          </p:cNvPr>
          <p:cNvCxnSpPr>
            <a:cxnSpLocks/>
          </p:cNvCxnSpPr>
          <p:nvPr/>
        </p:nvCxnSpPr>
        <p:spPr>
          <a:xfrm flipH="1">
            <a:off x="5505062" y="1618731"/>
            <a:ext cx="3410766" cy="1990910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0CC279E-618A-438D-8AFA-6D8DCA46CE33}"/>
              </a:ext>
            </a:extLst>
          </p:cNvPr>
          <p:cNvCxnSpPr>
            <a:cxnSpLocks/>
          </p:cNvCxnSpPr>
          <p:nvPr/>
        </p:nvCxnSpPr>
        <p:spPr>
          <a:xfrm flipH="1">
            <a:off x="2308630" y="1618731"/>
            <a:ext cx="6620768" cy="1966015"/>
          </a:xfrm>
          <a:prstGeom prst="straightConnector1">
            <a:avLst/>
          </a:prstGeom>
          <a:ln w="28575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523CE96-327C-4988-96CD-FD57ECF5B3CA}"/>
              </a:ext>
            </a:extLst>
          </p:cNvPr>
          <p:cNvSpPr txBox="1"/>
          <p:nvPr/>
        </p:nvSpPr>
        <p:spPr>
          <a:xfrm>
            <a:off x="8774742" y="2822853"/>
            <a:ext cx="30106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b="1" dirty="0">
                <a:solidFill>
                  <a:schemeClr val="accent6">
                    <a:lumMod val="75000"/>
                  </a:schemeClr>
                </a:solidFill>
                <a:latin typeface="Daytona" panose="020B0604030500040204" pitchFamily="34" charset="0"/>
              </a:rPr>
              <a:t>Overload management</a:t>
            </a:r>
          </a:p>
          <a:p>
            <a:pPr algn="ctr"/>
            <a:r>
              <a:rPr lang="en-ZA" sz="1400" dirty="0">
                <a:latin typeface="Daytona" panose="020B0604030500040204" pitchFamily="34" charset="0"/>
              </a:rPr>
              <a:t>Retriggers the oldest playing generator if at full capacity, using the queue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AE25BA6-5F56-4BFA-A3E0-9059E2BCC075}"/>
              </a:ext>
            </a:extLst>
          </p:cNvPr>
          <p:cNvCxnSpPr>
            <a:cxnSpLocks/>
          </p:cNvCxnSpPr>
          <p:nvPr/>
        </p:nvCxnSpPr>
        <p:spPr>
          <a:xfrm flipH="1">
            <a:off x="2308631" y="2964748"/>
            <a:ext cx="6807377" cy="717419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87F828E-3C13-4BC8-AB99-8C0B4F48FA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778" y="5013651"/>
            <a:ext cx="5749854" cy="177569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A715EE0-1A32-4556-B06C-E0F39ACC92DA}"/>
              </a:ext>
            </a:extLst>
          </p:cNvPr>
          <p:cNvSpPr txBox="1"/>
          <p:nvPr/>
        </p:nvSpPr>
        <p:spPr>
          <a:xfrm>
            <a:off x="7517923" y="3952930"/>
            <a:ext cx="38358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Daytona" panose="020B0604030500040204" pitchFamily="34" charset="0"/>
              </a:rPr>
              <a:t>Freeing algorithm</a:t>
            </a:r>
          </a:p>
          <a:p>
            <a:pPr algn="ctr"/>
            <a:r>
              <a:rPr lang="en-ZA" sz="1400" dirty="0">
                <a:latin typeface="Daytona" panose="020B0604030500040204" pitchFamily="34" charset="0"/>
              </a:rPr>
              <a:t>Simple element shifting algorithm to free completed generators in O(N) time, once per audio buffer request</a:t>
            </a:r>
          </a:p>
        </p:txBody>
      </p:sp>
    </p:spTree>
    <p:extLst>
      <p:ext uri="{BB962C8B-B14F-4D97-AF65-F5344CB8AC3E}">
        <p14:creationId xmlns:p14="http://schemas.microsoft.com/office/powerpoint/2010/main" val="134458819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2" grpId="0"/>
      <p:bldP spid="4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brown electronic keyboard, technology, Moog Synthesizer, music">
            <a:extLst>
              <a:ext uri="{FF2B5EF4-FFF2-40B4-BE49-F238E27FC236}">
                <a16:creationId xmlns:a16="http://schemas.microsoft.com/office/drawing/2014/main" id="{F5B8A050-9C28-4F1C-8B41-88CCCB01EC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533"/>
            <a:ext cx="121920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49D35D-2067-495E-8851-37D28D1E1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33"/>
            <a:ext cx="10515600" cy="1325563"/>
          </a:xfrm>
        </p:spPr>
        <p:txBody>
          <a:bodyPr/>
          <a:lstStyle/>
          <a:p>
            <a:pPr algn="ctr"/>
            <a:r>
              <a:rPr lang="en-ZA" dirty="0">
                <a:latin typeface="Daytona" panose="020B0604030500040204" pitchFamily="34" charset="0"/>
              </a:rPr>
              <a:t>Generator Manager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005B41-B63D-4C1A-A9A0-44DAA6E45A01}"/>
              </a:ext>
            </a:extLst>
          </p:cNvPr>
          <p:cNvCxnSpPr/>
          <p:nvPr/>
        </p:nvCxnSpPr>
        <p:spPr>
          <a:xfrm>
            <a:off x="923636" y="1202353"/>
            <a:ext cx="10298546" cy="0"/>
          </a:xfrm>
          <a:prstGeom prst="line">
            <a:avLst/>
          </a:prstGeom>
          <a:ln w="57150">
            <a:solidFill>
              <a:schemeClr val="bg2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E34C30A8-8360-43ED-B5BD-708382F178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1604324"/>
            <a:ext cx="4286250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DE18F1BF-4317-4A56-837C-7A8DD00252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02" y="1604324"/>
            <a:ext cx="4286250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1388937-ACCD-4AFD-830E-A48C1F7455D9}"/>
              </a:ext>
            </a:extLst>
          </p:cNvPr>
          <p:cNvSpPr txBox="1"/>
          <p:nvPr/>
        </p:nvSpPr>
        <p:spPr>
          <a:xfrm>
            <a:off x="1390648" y="4660648"/>
            <a:ext cx="42862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b="1" dirty="0">
                <a:latin typeface="Daytona" panose="020B0604030500040204" pitchFamily="34" charset="0"/>
              </a:rPr>
              <a:t>Normal manager operation</a:t>
            </a:r>
          </a:p>
          <a:p>
            <a:pPr algn="ctr"/>
            <a:r>
              <a:rPr lang="en-ZA" sz="1400" dirty="0">
                <a:latin typeface="Daytona" panose="020B0604030500040204" pitchFamily="34" charset="0"/>
              </a:rPr>
              <a:t>Triggering 8 generators (max of 8) on and off, at a variety of frequencies, to show normal operation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3320B5-FF8A-4527-95BD-EADFE58733E6}"/>
              </a:ext>
            </a:extLst>
          </p:cNvPr>
          <p:cNvSpPr txBox="1"/>
          <p:nvPr/>
        </p:nvSpPr>
        <p:spPr>
          <a:xfrm>
            <a:off x="6515102" y="4666561"/>
            <a:ext cx="42862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b="1" dirty="0">
                <a:latin typeface="Daytona" panose="020B0604030500040204" pitchFamily="34" charset="0"/>
              </a:rPr>
              <a:t>Overload operation</a:t>
            </a:r>
          </a:p>
          <a:p>
            <a:pPr algn="ctr"/>
            <a:r>
              <a:rPr lang="en-ZA" sz="1400" dirty="0">
                <a:latin typeface="Daytona" panose="020B0604030500040204" pitchFamily="34" charset="0"/>
              </a:rPr>
              <a:t>Triggering 16 generators (max of 8) on </a:t>
            </a:r>
            <a:r>
              <a:rPr lang="en-ZA" sz="1400" i="1" dirty="0">
                <a:latin typeface="Daytona" panose="020B0604030500040204" pitchFamily="34" charset="0"/>
              </a:rPr>
              <a:t>(but not off), </a:t>
            </a:r>
            <a:r>
              <a:rPr lang="en-ZA" sz="1400" dirty="0">
                <a:latin typeface="Daytona" panose="020B0604030500040204" pitchFamily="34" charset="0"/>
              </a:rPr>
              <a:t>at a variety of frequencies, to show that the oldest generator is retriggered.</a:t>
            </a:r>
          </a:p>
        </p:txBody>
      </p:sp>
    </p:spTree>
    <p:extLst>
      <p:ext uri="{BB962C8B-B14F-4D97-AF65-F5344CB8AC3E}">
        <p14:creationId xmlns:p14="http://schemas.microsoft.com/office/powerpoint/2010/main" val="34073228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brown electronic keyboard, technology, Moog Synthesizer, music">
            <a:extLst>
              <a:ext uri="{FF2B5EF4-FFF2-40B4-BE49-F238E27FC236}">
                <a16:creationId xmlns:a16="http://schemas.microsoft.com/office/drawing/2014/main" id="{5C7B5E83-96E3-45C5-92E4-E8B7B83CA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" y="1"/>
            <a:ext cx="121920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D87B2D-7196-4485-86E8-A8CA80F3E3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6727" y="2409931"/>
            <a:ext cx="10298544" cy="888609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r>
              <a:rPr lang="en-ZA" sz="4800" dirty="0">
                <a:solidFill>
                  <a:schemeClr val="bg1"/>
                </a:solidFill>
                <a:latin typeface="Daytona" panose="020B0604030500040204" pitchFamily="34" charset="0"/>
              </a:rPr>
              <a:t>Full System Test</a:t>
            </a:r>
          </a:p>
        </p:txBody>
      </p:sp>
    </p:spTree>
    <p:extLst>
      <p:ext uri="{BB962C8B-B14F-4D97-AF65-F5344CB8AC3E}">
        <p14:creationId xmlns:p14="http://schemas.microsoft.com/office/powerpoint/2010/main" val="3705011265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brown electronic keyboard, technology, Moog Synthesizer, music">
            <a:extLst>
              <a:ext uri="{FF2B5EF4-FFF2-40B4-BE49-F238E27FC236}">
                <a16:creationId xmlns:a16="http://schemas.microsoft.com/office/drawing/2014/main" id="{F5B8A050-9C28-4F1C-8B41-88CCCB01EC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533"/>
            <a:ext cx="121920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49D35D-2067-495E-8851-37D28D1E1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33"/>
            <a:ext cx="10515600" cy="1325563"/>
          </a:xfrm>
        </p:spPr>
        <p:txBody>
          <a:bodyPr/>
          <a:lstStyle/>
          <a:p>
            <a:pPr algn="ctr"/>
            <a:r>
              <a:rPr lang="en-ZA" dirty="0">
                <a:latin typeface="Daytona" panose="020B0604030500040204" pitchFamily="34" charset="0"/>
              </a:rPr>
              <a:t>Full System Test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005B41-B63D-4C1A-A9A0-44DAA6E45A01}"/>
              </a:ext>
            </a:extLst>
          </p:cNvPr>
          <p:cNvCxnSpPr/>
          <p:nvPr/>
        </p:nvCxnSpPr>
        <p:spPr>
          <a:xfrm>
            <a:off x="923636" y="1202353"/>
            <a:ext cx="10298546" cy="0"/>
          </a:xfrm>
          <a:prstGeom prst="line">
            <a:avLst/>
          </a:prstGeom>
          <a:ln w="57150">
            <a:solidFill>
              <a:schemeClr val="bg2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F6709283-9C73-4BA0-B28F-89C2323BA4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581" y="1332096"/>
            <a:ext cx="4102370" cy="2734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CAB92F5A-C044-4C72-9876-EAE5AC3FDE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91" y="1351766"/>
            <a:ext cx="4102370" cy="2734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5C7BC92C-48B6-40A2-8050-DB4FEF94F0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91" y="4480896"/>
            <a:ext cx="4286250" cy="2050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6E83D8-34A4-468B-8060-97FDDB6F60B9}"/>
              </a:ext>
            </a:extLst>
          </p:cNvPr>
          <p:cNvSpPr txBox="1"/>
          <p:nvPr/>
        </p:nvSpPr>
        <p:spPr>
          <a:xfrm>
            <a:off x="8836091" y="1351766"/>
            <a:ext cx="301379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Daytona" panose="020B0604030500040204" pitchFamily="34" charset="0"/>
              </a:rPr>
              <a:t>L/R channel spectrograms</a:t>
            </a:r>
          </a:p>
          <a:p>
            <a:pPr marL="342900" indent="-342900">
              <a:buFont typeface="+mj-lt"/>
              <a:buAutoNum type="arabicPeriod"/>
            </a:pPr>
            <a:r>
              <a:rPr lang="en-ZA" sz="1400" dirty="0">
                <a:latin typeface="Daytona" panose="020B0604030500040204" pitchFamily="34" charset="0"/>
              </a:rPr>
              <a:t>Filter envelope can be clearly observed for the first note (500 Hz), and is limited to the audible range (max 20 kHz).</a:t>
            </a:r>
          </a:p>
          <a:p>
            <a:pPr marL="342900" indent="-342900">
              <a:buFont typeface="+mj-lt"/>
              <a:buAutoNum type="arabicPeriod"/>
            </a:pPr>
            <a:r>
              <a:rPr lang="en-ZA" sz="1400" dirty="0">
                <a:latin typeface="Daytona" panose="020B0604030500040204" pitchFamily="34" charset="0"/>
              </a:rPr>
              <a:t>Left channel has a detuned oscillator above the fundamental, whereas the right has it below (full stereo width).</a:t>
            </a:r>
          </a:p>
          <a:p>
            <a:pPr marL="342900" indent="-342900">
              <a:buFont typeface="+mj-lt"/>
              <a:buAutoNum type="arabicPeriod"/>
            </a:pPr>
            <a:r>
              <a:rPr lang="en-ZA" sz="1400" dirty="0">
                <a:latin typeface="Daytona" panose="020B0604030500040204" pitchFamily="34" charset="0"/>
              </a:rPr>
              <a:t>Detuned oscillators have a smaller amplitude than the fundamental (as configured).</a:t>
            </a:r>
          </a:p>
          <a:p>
            <a:pPr marL="342900" indent="-342900">
              <a:buFont typeface="+mj-lt"/>
              <a:buAutoNum type="arabicPeriod"/>
            </a:pPr>
            <a:r>
              <a:rPr lang="en-ZA" sz="1400" dirty="0">
                <a:latin typeface="Daytona" panose="020B0604030500040204" pitchFamily="34" charset="0"/>
              </a:rPr>
              <a:t>The addition of the second note (10 kHz) is visible.</a:t>
            </a:r>
          </a:p>
          <a:p>
            <a:pPr marL="342900" indent="-342900">
              <a:buFont typeface="+mj-lt"/>
              <a:buAutoNum type="arabicPeriod"/>
            </a:pPr>
            <a:r>
              <a:rPr lang="en-ZA" sz="1400" dirty="0">
                <a:latin typeface="Daytona" panose="020B0604030500040204" pitchFamily="34" charset="0"/>
              </a:rPr>
              <a:t>Slight aliasing occurs from hyperbolic tangent </a:t>
            </a:r>
            <a:r>
              <a:rPr lang="en-ZA" sz="1400" dirty="0" err="1">
                <a:latin typeface="Daytona" panose="020B0604030500040204" pitchFamily="34" charset="0"/>
              </a:rPr>
              <a:t>waveshaping</a:t>
            </a:r>
            <a:r>
              <a:rPr lang="en-ZA" sz="1400" dirty="0">
                <a:latin typeface="Daytona" panose="020B0604030500040204" pitchFamily="34" charset="0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ZA" sz="1400" dirty="0">
                <a:latin typeface="Daytona" panose="020B0604030500040204" pitchFamily="34" charset="0"/>
              </a:rPr>
              <a:t>Vibrato is clearly seen.</a:t>
            </a:r>
          </a:p>
          <a:p>
            <a:pPr marL="342900" indent="-342900">
              <a:buFont typeface="+mj-lt"/>
              <a:buAutoNum type="arabicPeriod"/>
            </a:pPr>
            <a:r>
              <a:rPr lang="en-ZA" sz="1400" dirty="0">
                <a:latin typeface="Daytona" panose="020B0604030500040204" pitchFamily="34" charset="0"/>
              </a:rPr>
              <a:t>Even and odd harmonics can be seen (blended square and sawtooth).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BDE598-5B0A-4753-96F8-CB2FCAEBDDF8}"/>
              </a:ext>
            </a:extLst>
          </p:cNvPr>
          <p:cNvSpPr txBox="1"/>
          <p:nvPr/>
        </p:nvSpPr>
        <p:spPr>
          <a:xfrm>
            <a:off x="4584581" y="4617963"/>
            <a:ext cx="364166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Daytona" panose="020B0604030500040204" pitchFamily="34" charset="0"/>
              </a:rPr>
              <a:t>L/R channel audio waveform</a:t>
            </a:r>
          </a:p>
          <a:p>
            <a:pPr marL="342900" indent="-342900">
              <a:buFont typeface="+mj-lt"/>
              <a:buAutoNum type="arabicPeriod"/>
            </a:pPr>
            <a:r>
              <a:rPr lang="en-ZA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Daytona" panose="020B0604030500040204" pitchFamily="34" charset="0"/>
              </a:rPr>
              <a:t>Volume envelopes can be observed, but is slightly obscured, due to a high Q filter sweep.</a:t>
            </a:r>
          </a:p>
          <a:p>
            <a:pPr marL="342900" indent="-342900">
              <a:buFont typeface="+mj-lt"/>
              <a:buAutoNum type="arabicPeriod"/>
            </a:pPr>
            <a:r>
              <a:rPr lang="en-ZA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Daytona" panose="020B0604030500040204" pitchFamily="34" charset="0"/>
              </a:rPr>
              <a:t>Slight differences in the channels can be seen in the waveforms.</a:t>
            </a:r>
          </a:p>
          <a:p>
            <a:pPr marL="342900" indent="-342900">
              <a:buFont typeface="+mj-lt"/>
              <a:buAutoNum type="arabicPeriod"/>
            </a:pPr>
            <a:r>
              <a:rPr lang="en-ZA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Daytona" panose="020B0604030500040204" pitchFamily="34" charset="0"/>
              </a:rPr>
              <a:t>The addition of the second note is visible.</a:t>
            </a:r>
          </a:p>
        </p:txBody>
      </p:sp>
    </p:spTree>
    <p:extLst>
      <p:ext uri="{BB962C8B-B14F-4D97-AF65-F5344CB8AC3E}">
        <p14:creationId xmlns:p14="http://schemas.microsoft.com/office/powerpoint/2010/main" val="193220411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brown electronic keyboard, technology, Moog Synthesizer, music">
            <a:extLst>
              <a:ext uri="{FF2B5EF4-FFF2-40B4-BE49-F238E27FC236}">
                <a16:creationId xmlns:a16="http://schemas.microsoft.com/office/drawing/2014/main" id="{5C7B5E83-96E3-45C5-92E4-E8B7B83CA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" y="1"/>
            <a:ext cx="121920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D87B2D-7196-4485-86E8-A8CA80F3E3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6727" y="2493904"/>
            <a:ext cx="10298544" cy="888609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r>
              <a:rPr lang="en-ZA" sz="4800" dirty="0">
                <a:solidFill>
                  <a:schemeClr val="bg1"/>
                </a:solidFill>
                <a:latin typeface="Daytona" panose="020B060403050004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062307691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brown electronic keyboard, technology, Moog Synthesizer, music">
            <a:extLst>
              <a:ext uri="{FF2B5EF4-FFF2-40B4-BE49-F238E27FC236}">
                <a16:creationId xmlns:a16="http://schemas.microsoft.com/office/drawing/2014/main" id="{F5B8A050-9C28-4F1C-8B41-88CCCB01EC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533"/>
            <a:ext cx="121920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49D35D-2067-495E-8851-37D28D1E1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33"/>
            <a:ext cx="10515600" cy="1325563"/>
          </a:xfrm>
        </p:spPr>
        <p:txBody>
          <a:bodyPr/>
          <a:lstStyle/>
          <a:p>
            <a:pPr algn="ctr"/>
            <a:r>
              <a:rPr lang="en-ZA" dirty="0">
                <a:latin typeface="Daytona" panose="020B0604030500040204" pitchFamily="34" charset="0"/>
              </a:rPr>
              <a:t>Conclusion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005B41-B63D-4C1A-A9A0-44DAA6E45A01}"/>
              </a:ext>
            </a:extLst>
          </p:cNvPr>
          <p:cNvCxnSpPr/>
          <p:nvPr/>
        </p:nvCxnSpPr>
        <p:spPr>
          <a:xfrm>
            <a:off x="923636" y="1202353"/>
            <a:ext cx="10298546" cy="0"/>
          </a:xfrm>
          <a:prstGeom prst="line">
            <a:avLst/>
          </a:prstGeom>
          <a:ln w="57150">
            <a:solidFill>
              <a:schemeClr val="bg2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STM32 Core Board Core429I STM32F429IGT6 STM32F429 ARM Cortex M4 Evaluation  Development with Full Ios - KitResistors">
            <a:extLst>
              <a:ext uri="{FF2B5EF4-FFF2-40B4-BE49-F238E27FC236}">
                <a16:creationId xmlns:a16="http://schemas.microsoft.com/office/drawing/2014/main" id="{F5FE8CE2-5B70-4BB0-AB98-79D70D59D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17" y="1465164"/>
            <a:ext cx="2599434" cy="2125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Buy MIMIDI Universal Sustain Pedal for Yamaha Casio Roland Korg Behringer  Moog Midi Electronic keyboard Sustain Pedal, Piano Pedal Online in South  Africa. B075K8F5TJ">
            <a:extLst>
              <a:ext uri="{FF2B5EF4-FFF2-40B4-BE49-F238E27FC236}">
                <a16:creationId xmlns:a16="http://schemas.microsoft.com/office/drawing/2014/main" id="{0956D340-69B1-40EC-A882-8B0674D63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519" y="1505215"/>
            <a:ext cx="1723736" cy="1714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ow do you use Pitch Bend and Aftertouch? | beat bars blog">
            <a:extLst>
              <a:ext uri="{FF2B5EF4-FFF2-40B4-BE49-F238E27FC236}">
                <a16:creationId xmlns:a16="http://schemas.microsoft.com/office/drawing/2014/main" id="{F5A6026E-6CBB-46EF-B32C-18ABDC0D6F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2" r="8084"/>
          <a:stretch/>
        </p:blipFill>
        <p:spPr bwMode="auto">
          <a:xfrm>
            <a:off x="7287208" y="1505215"/>
            <a:ext cx="2115093" cy="1714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Akai Professional MPD218 | Portable USB/MIDI Pad Controller with 16 LED  Backlit MPC Pads and Software Pack Included (Black) : Amazon.in: Musical  Instruments">
            <a:extLst>
              <a:ext uri="{FF2B5EF4-FFF2-40B4-BE49-F238E27FC236}">
                <a16:creationId xmlns:a16="http://schemas.microsoft.com/office/drawing/2014/main" id="{5B9F85E7-249B-46E1-B229-D76C2390DC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8" t="17577" r="1573" b="15571"/>
          <a:stretch/>
        </p:blipFill>
        <p:spPr bwMode="auto">
          <a:xfrm>
            <a:off x="9627864" y="1505215"/>
            <a:ext cx="2338574" cy="1714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E9385B-8353-456A-9E9F-0F6AD07AB0B8}"/>
              </a:ext>
            </a:extLst>
          </p:cNvPr>
          <p:cNvSpPr txBox="1"/>
          <p:nvPr/>
        </p:nvSpPr>
        <p:spPr>
          <a:xfrm>
            <a:off x="2895578" y="1835417"/>
            <a:ext cx="22953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Daytona" panose="020B0604030500040204" pitchFamily="34" charset="0"/>
              </a:rPr>
              <a:t>MCU implementation</a:t>
            </a:r>
          </a:p>
          <a:p>
            <a:r>
              <a:rPr lang="en-ZA" sz="1400" dirty="0">
                <a:latin typeface="Daytona" panose="020B0604030500040204" pitchFamily="34" charset="0"/>
              </a:rPr>
              <a:t>Implement system on MCU, and configure peripherals (such as SAI codec, DMA, etc.) to output stereo audio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B3E5AC-454B-4C83-B9A2-EB9F719F2E21}"/>
              </a:ext>
            </a:extLst>
          </p:cNvPr>
          <p:cNvSpPr txBox="1"/>
          <p:nvPr/>
        </p:nvSpPr>
        <p:spPr>
          <a:xfrm>
            <a:off x="5331519" y="3415965"/>
            <a:ext cx="17237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Daytona" panose="020B0604030500040204" pitchFamily="34" charset="0"/>
              </a:rPr>
              <a:t>Hold pedal</a:t>
            </a:r>
          </a:p>
          <a:p>
            <a:pPr algn="ctr"/>
            <a:r>
              <a:rPr lang="en-ZA" sz="1400" dirty="0">
                <a:latin typeface="Daytona" panose="020B0604030500040204" pitchFamily="34" charset="0"/>
              </a:rPr>
              <a:t>Supresses note-off triggers until pedal is released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AD9AA8-138B-49F3-8A2A-6E84EC8A35E4}"/>
              </a:ext>
            </a:extLst>
          </p:cNvPr>
          <p:cNvSpPr txBox="1"/>
          <p:nvPr/>
        </p:nvSpPr>
        <p:spPr>
          <a:xfrm>
            <a:off x="7137918" y="3409432"/>
            <a:ext cx="24184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Daytona" panose="020B0604030500040204" pitchFamily="34" charset="0"/>
              </a:rPr>
              <a:t>Mod/pitch wheel</a:t>
            </a:r>
          </a:p>
          <a:p>
            <a:pPr algn="ctr"/>
            <a:r>
              <a:rPr lang="en-ZA" sz="1400" dirty="0">
                <a:latin typeface="Daytona" panose="020B0604030500040204" pitchFamily="34" charset="0"/>
              </a:rPr>
              <a:t>Mod wheel assigned to an arbitrary parameter, often vibrato intensity. Pitch wheel for pitch bend (FM)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8FCC99-F0EF-4210-A7AB-9D2B1518FCB9}"/>
              </a:ext>
            </a:extLst>
          </p:cNvPr>
          <p:cNvSpPr txBox="1"/>
          <p:nvPr/>
        </p:nvSpPr>
        <p:spPr>
          <a:xfrm>
            <a:off x="9627865" y="3409432"/>
            <a:ext cx="233857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Daytona" panose="020B0604030500040204" pitchFamily="34" charset="0"/>
              </a:rPr>
              <a:t>MIDI control</a:t>
            </a:r>
          </a:p>
          <a:p>
            <a:pPr algn="ctr"/>
            <a:r>
              <a:rPr lang="en-ZA" sz="1400" dirty="0">
                <a:latin typeface="Daytona" panose="020B0604030500040204" pitchFamily="34" charset="0"/>
              </a:rPr>
              <a:t>Use MIDI protocol parameter change messages to control arbitrary parameters</a:t>
            </a:r>
          </a:p>
        </p:txBody>
      </p:sp>
      <p:pic>
        <p:nvPicPr>
          <p:cNvPr id="7178" name="Picture 10" descr="Roland - Synthesizers - Analog/Modeling">
            <a:extLst>
              <a:ext uri="{FF2B5EF4-FFF2-40B4-BE49-F238E27FC236}">
                <a16:creationId xmlns:a16="http://schemas.microsoft.com/office/drawing/2014/main" id="{25C6C5A8-9135-4EFC-8058-C1E3D3EF2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933" y="4868571"/>
            <a:ext cx="4440215" cy="1884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48B4AEE-9A5C-4C93-8CCF-DE27A421E976}"/>
              </a:ext>
            </a:extLst>
          </p:cNvPr>
          <p:cNvSpPr txBox="1"/>
          <p:nvPr/>
        </p:nvSpPr>
        <p:spPr>
          <a:xfrm>
            <a:off x="9227654" y="5136981"/>
            <a:ext cx="257915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Daytona" panose="020B0604030500040204" pitchFamily="34" charset="0"/>
              </a:rPr>
              <a:t>The designed system</a:t>
            </a:r>
          </a:p>
          <a:p>
            <a:r>
              <a:rPr lang="en-ZA" sz="1400" dirty="0">
                <a:latin typeface="Daytona" panose="020B0604030500040204" pitchFamily="34" charset="0"/>
              </a:rPr>
              <a:t>Can be used as the software basis for a more complex hardware-software system. </a:t>
            </a:r>
          </a:p>
        </p:txBody>
      </p:sp>
      <p:pic>
        <p:nvPicPr>
          <p:cNvPr id="7180" name="Picture 12" descr="The New Wave: An In-Depth Look at Live 10&amp;#39;s Wavetable | Ableton">
            <a:extLst>
              <a:ext uri="{FF2B5EF4-FFF2-40B4-BE49-F238E27FC236}">
                <a16:creationId xmlns:a16="http://schemas.microsoft.com/office/drawing/2014/main" id="{239368F2-2495-4937-B781-0981FEA8F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17" y="3910792"/>
            <a:ext cx="4058816" cy="1395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55F2AC7-93C9-4AAB-95FA-33C8D11B3200}"/>
              </a:ext>
            </a:extLst>
          </p:cNvPr>
          <p:cNvSpPr txBox="1"/>
          <p:nvPr/>
        </p:nvSpPr>
        <p:spPr>
          <a:xfrm>
            <a:off x="796585" y="5361866"/>
            <a:ext cx="29276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Daytona" panose="020B0604030500040204" pitchFamily="34" charset="0"/>
              </a:rPr>
              <a:t>Arbitrary signal chain</a:t>
            </a:r>
          </a:p>
          <a:p>
            <a:pPr algn="ctr"/>
            <a:r>
              <a:rPr lang="en-ZA" sz="1400" dirty="0">
                <a:latin typeface="Daytona" panose="020B0604030500040204" pitchFamily="34" charset="0"/>
              </a:rPr>
              <a:t>Use a variety of control signals to allow the user for an arbitrary signal and parameter modulation</a:t>
            </a:r>
          </a:p>
        </p:txBody>
      </p:sp>
    </p:spTree>
    <p:extLst>
      <p:ext uri="{BB962C8B-B14F-4D97-AF65-F5344CB8AC3E}">
        <p14:creationId xmlns:p14="http://schemas.microsoft.com/office/powerpoint/2010/main" val="28799968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4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brown electronic keyboard, technology, Moog Synthesizer, music">
            <a:extLst>
              <a:ext uri="{FF2B5EF4-FFF2-40B4-BE49-F238E27FC236}">
                <a16:creationId xmlns:a16="http://schemas.microsoft.com/office/drawing/2014/main" id="{5C7B5E83-96E3-45C5-92E4-E8B7B83CA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" y="1"/>
            <a:ext cx="121920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D87B2D-7196-4485-86E8-A8CA80F3E3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2256" y="1253418"/>
            <a:ext cx="10298544" cy="2077328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r>
              <a:rPr lang="en-ZA" sz="4800" dirty="0">
                <a:solidFill>
                  <a:schemeClr val="bg1"/>
                </a:solidFill>
                <a:latin typeface="Daytona" panose="020B0604030500040204" pitchFamily="34" charset="0"/>
              </a:rPr>
              <a:t>End of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C37215-509A-4220-8214-9483BAFC66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8988" y="4876803"/>
            <a:ext cx="5074022" cy="1257295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t">
            <a:normAutofit/>
          </a:bodyPr>
          <a:lstStyle/>
          <a:p>
            <a:r>
              <a:rPr lang="en-ZA" sz="2000" dirty="0">
                <a:solidFill>
                  <a:schemeClr val="bg1"/>
                </a:solidFill>
                <a:latin typeface="Daytona" panose="020B0604030500040204" pitchFamily="34" charset="0"/>
              </a:rPr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139992328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brown electronic keyboard, technology, Moog Synthesizer, music">
            <a:extLst>
              <a:ext uri="{FF2B5EF4-FFF2-40B4-BE49-F238E27FC236}">
                <a16:creationId xmlns:a16="http://schemas.microsoft.com/office/drawing/2014/main" id="{F5B8A050-9C28-4F1C-8B41-88CCCB01EC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" y="1"/>
            <a:ext cx="121920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49D35D-2067-495E-8851-37D28D1E1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dirty="0">
                <a:latin typeface="Daytona" panose="020B0604030500040204" pitchFamily="34" charset="0"/>
              </a:rPr>
              <a:t>Presentation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40EB9-4DFB-4424-A9D9-BFB9AE83F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ZA" sz="2000" dirty="0">
                <a:solidFill>
                  <a:schemeClr val="tx1"/>
                </a:solidFill>
                <a:latin typeface="Daytona" panose="020B0604030500040204" pitchFamily="34" charset="0"/>
              </a:rPr>
              <a:t>Audio demo (Moonlight Sonata)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ZA" sz="2000" dirty="0">
                <a:solidFill>
                  <a:schemeClr val="tx1"/>
                </a:solidFill>
                <a:latin typeface="Daytona" panose="020B0604030500040204" pitchFamily="34" charset="0"/>
              </a:rPr>
              <a:t>Modular synthesis as building blocks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ZA" sz="2000" dirty="0">
                <a:solidFill>
                  <a:schemeClr val="tx1"/>
                </a:solidFill>
                <a:latin typeface="Daytona" panose="020B0604030500040204" pitchFamily="34" charset="0"/>
              </a:rPr>
              <a:t>Software components and tests</a:t>
            </a:r>
          </a:p>
          <a:p>
            <a:pPr marL="800100" lvl="1" indent="-342900">
              <a:lnSpc>
                <a:spcPct val="100000"/>
              </a:lnSpc>
            </a:pPr>
            <a:r>
              <a:rPr lang="en-ZA" sz="1800" dirty="0">
                <a:solidFill>
                  <a:schemeClr val="tx1"/>
                </a:solidFill>
                <a:latin typeface="Daytona" panose="020B0604030500040204" pitchFamily="34" charset="0"/>
              </a:rPr>
              <a:t>LUTs and wavetables</a:t>
            </a:r>
          </a:p>
          <a:p>
            <a:pPr marL="800100" lvl="1" indent="-342900">
              <a:lnSpc>
                <a:spcPct val="100000"/>
              </a:lnSpc>
            </a:pPr>
            <a:r>
              <a:rPr lang="en-ZA" sz="1800" dirty="0">
                <a:solidFill>
                  <a:schemeClr val="tx1"/>
                </a:solidFill>
                <a:latin typeface="Daytona" panose="020B0604030500040204" pitchFamily="34" charset="0"/>
              </a:rPr>
              <a:t>ADSR envelope</a:t>
            </a:r>
          </a:p>
          <a:p>
            <a:pPr marL="800100" lvl="1" indent="-342900">
              <a:lnSpc>
                <a:spcPct val="100000"/>
              </a:lnSpc>
            </a:pPr>
            <a:r>
              <a:rPr lang="en-ZA" sz="1800" dirty="0">
                <a:solidFill>
                  <a:schemeClr val="tx1"/>
                </a:solidFill>
                <a:latin typeface="Daytona" panose="020B0604030500040204" pitchFamily="34" charset="0"/>
              </a:rPr>
              <a:t>IIR filtering</a:t>
            </a:r>
          </a:p>
          <a:p>
            <a:pPr marL="800100" lvl="1" indent="-342900">
              <a:lnSpc>
                <a:spcPct val="100000"/>
              </a:lnSpc>
            </a:pPr>
            <a:r>
              <a:rPr lang="en-ZA" sz="1800" dirty="0" err="1">
                <a:solidFill>
                  <a:schemeClr val="tx1"/>
                </a:solidFill>
                <a:latin typeface="Daytona" panose="020B0604030500040204" pitchFamily="34" charset="0"/>
              </a:rPr>
              <a:t>Waveshaping</a:t>
            </a:r>
            <a:endParaRPr lang="en-ZA" sz="1800" dirty="0">
              <a:solidFill>
                <a:schemeClr val="tx1"/>
              </a:solidFill>
              <a:latin typeface="Daytona" panose="020B0604030500040204" pitchFamily="34" charset="0"/>
            </a:endParaRPr>
          </a:p>
          <a:p>
            <a:pPr marL="800100" lvl="1" indent="-342900">
              <a:lnSpc>
                <a:spcPct val="100000"/>
              </a:lnSpc>
            </a:pPr>
            <a:r>
              <a:rPr lang="en-ZA" sz="1800" dirty="0">
                <a:solidFill>
                  <a:schemeClr val="tx1"/>
                </a:solidFill>
                <a:latin typeface="Daytona" panose="020B0604030500040204" pitchFamily="34" charset="0"/>
              </a:rPr>
              <a:t>Generator</a:t>
            </a:r>
          </a:p>
          <a:p>
            <a:pPr marL="800100" lvl="1" indent="-342900">
              <a:lnSpc>
                <a:spcPct val="100000"/>
              </a:lnSpc>
            </a:pPr>
            <a:r>
              <a:rPr lang="en-ZA" sz="1800" dirty="0">
                <a:solidFill>
                  <a:schemeClr val="tx1"/>
                </a:solidFill>
                <a:latin typeface="Daytona" panose="020B0604030500040204" pitchFamily="34" charset="0"/>
              </a:rPr>
              <a:t>Generator manager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ZA" sz="2000" dirty="0">
                <a:solidFill>
                  <a:schemeClr val="tx1"/>
                </a:solidFill>
                <a:latin typeface="Daytona" panose="020B0604030500040204" pitchFamily="34" charset="0"/>
              </a:rPr>
              <a:t>Full system test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ZA" sz="2000" dirty="0">
                <a:solidFill>
                  <a:schemeClr val="tx1"/>
                </a:solidFill>
                <a:latin typeface="Daytona" panose="020B0604030500040204" pitchFamily="34" charset="0"/>
              </a:rPr>
              <a:t>Conclusion</a:t>
            </a:r>
          </a:p>
          <a:p>
            <a:pPr marL="617220" lvl="1" indent="-342900">
              <a:lnSpc>
                <a:spcPct val="100000"/>
              </a:lnSpc>
            </a:pPr>
            <a:endParaRPr lang="en-ZA" sz="1800" dirty="0">
              <a:latin typeface="Daytona" panose="020B060403050004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005B41-B63D-4C1A-A9A0-44DAA6E45A01}"/>
              </a:ext>
            </a:extLst>
          </p:cNvPr>
          <p:cNvCxnSpPr/>
          <p:nvPr/>
        </p:nvCxnSpPr>
        <p:spPr>
          <a:xfrm>
            <a:off x="923636" y="1560945"/>
            <a:ext cx="10298546" cy="0"/>
          </a:xfrm>
          <a:prstGeom prst="line">
            <a:avLst/>
          </a:prstGeom>
          <a:ln w="57150">
            <a:solidFill>
              <a:schemeClr val="bg2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Ludwig van Beethoven - Wikipedia">
            <a:extLst>
              <a:ext uri="{FF2B5EF4-FFF2-40B4-BE49-F238E27FC236}">
                <a16:creationId xmlns:a16="http://schemas.microsoft.com/office/drawing/2014/main" id="{6E028581-0489-4D17-A8A2-D27FDB1FB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825" y="1825625"/>
            <a:ext cx="2846163" cy="3422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4A5CAC-2DFD-4D1A-9E12-F14378773E48}"/>
              </a:ext>
            </a:extLst>
          </p:cNvPr>
          <p:cNvSpPr txBox="1"/>
          <p:nvPr/>
        </p:nvSpPr>
        <p:spPr>
          <a:xfrm>
            <a:off x="7177808" y="5305979"/>
            <a:ext cx="362219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b="1" dirty="0">
                <a:latin typeface="Daytona" panose="020B0604030500040204" pitchFamily="34" charset="0"/>
              </a:rPr>
              <a:t>Ludwig van Beethoven</a:t>
            </a:r>
          </a:p>
          <a:p>
            <a:pPr algn="ctr"/>
            <a:r>
              <a:rPr lang="en-ZA" sz="1400" i="1" dirty="0">
                <a:latin typeface="Daytona" panose="020B0604030500040204" pitchFamily="34" charset="0"/>
              </a:rPr>
              <a:t>Moonlight Sonata (from MIDI file)</a:t>
            </a:r>
            <a:endParaRPr lang="en-ZA" sz="1200" i="1" dirty="0">
              <a:latin typeface="Daytona" panose="020B0604030500040204" pitchFamily="34" charset="0"/>
            </a:endParaRPr>
          </a:p>
          <a:p>
            <a:pPr algn="ctr"/>
            <a:r>
              <a:rPr lang="en-ZA" sz="1400" dirty="0">
                <a:latin typeface="Daytona" panose="020B0604030500040204" pitchFamily="34" charset="0"/>
              </a:rPr>
              <a:t>Audio demo for 5 synth configurations.</a:t>
            </a:r>
          </a:p>
          <a:p>
            <a:pPr algn="ctr"/>
            <a:r>
              <a:rPr lang="en-ZA" sz="1400" dirty="0">
                <a:latin typeface="Daytona" panose="020B0604030500040204" pitchFamily="34" charset="0"/>
              </a:rPr>
              <a:t>Audio available on </a:t>
            </a:r>
            <a:r>
              <a:rPr lang="en-ZA" sz="1400" dirty="0" err="1">
                <a:latin typeface="Daytona" panose="020B0604030500040204" pitchFamily="34" charset="0"/>
              </a:rPr>
              <a:t>Github</a:t>
            </a:r>
            <a:r>
              <a:rPr lang="en-ZA" sz="1400" dirty="0">
                <a:latin typeface="Daytona" panose="020B0604030500040204" pitchFamily="34" charset="0"/>
              </a:rPr>
              <a:t> and YouTube.</a:t>
            </a:r>
          </a:p>
          <a:p>
            <a:pPr algn="ctr"/>
            <a:r>
              <a:rPr lang="en-ZA" sz="1400" dirty="0">
                <a:latin typeface="Daytona" panose="020B0604030500040204" pitchFamily="34" charset="0"/>
              </a:rPr>
              <a:t>Refer to report for links.</a:t>
            </a:r>
          </a:p>
        </p:txBody>
      </p:sp>
    </p:spTree>
    <p:extLst>
      <p:ext uri="{BB962C8B-B14F-4D97-AF65-F5344CB8AC3E}">
        <p14:creationId xmlns:p14="http://schemas.microsoft.com/office/powerpoint/2010/main" val="25364962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brown electronic keyboard, technology, Moog Synthesizer, music">
            <a:extLst>
              <a:ext uri="{FF2B5EF4-FFF2-40B4-BE49-F238E27FC236}">
                <a16:creationId xmlns:a16="http://schemas.microsoft.com/office/drawing/2014/main" id="{5C7B5E83-96E3-45C5-92E4-E8B7B83CA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" y="1"/>
            <a:ext cx="121920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D87B2D-7196-4485-86E8-A8CA80F3E3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6727" y="2648792"/>
            <a:ext cx="10298544" cy="888609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r>
              <a:rPr lang="en-ZA" sz="4800" dirty="0">
                <a:solidFill>
                  <a:schemeClr val="bg1"/>
                </a:solidFill>
                <a:latin typeface="Daytona" panose="020B0604030500040204" pitchFamily="34" charset="0"/>
              </a:rPr>
              <a:t>System Description</a:t>
            </a:r>
          </a:p>
        </p:txBody>
      </p:sp>
    </p:spTree>
    <p:extLst>
      <p:ext uri="{BB962C8B-B14F-4D97-AF65-F5344CB8AC3E}">
        <p14:creationId xmlns:p14="http://schemas.microsoft.com/office/powerpoint/2010/main" val="1651374156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brown electronic keyboard, technology, Moog Synthesizer, music">
            <a:extLst>
              <a:ext uri="{FF2B5EF4-FFF2-40B4-BE49-F238E27FC236}">
                <a16:creationId xmlns:a16="http://schemas.microsoft.com/office/drawing/2014/main" id="{F5B8A050-9C28-4F1C-8B41-88CCCB01EC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" y="1"/>
            <a:ext cx="121920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49D35D-2067-495E-8851-37D28D1E1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33"/>
            <a:ext cx="10515600" cy="1325563"/>
          </a:xfrm>
        </p:spPr>
        <p:txBody>
          <a:bodyPr/>
          <a:lstStyle/>
          <a:p>
            <a:pPr algn="ctr"/>
            <a:r>
              <a:rPr lang="en-ZA" dirty="0">
                <a:latin typeface="Daytona" panose="020B0604030500040204" pitchFamily="34" charset="0"/>
              </a:rPr>
              <a:t>Modular Synthesis as Building Blocks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005B41-B63D-4C1A-A9A0-44DAA6E45A01}"/>
              </a:ext>
            </a:extLst>
          </p:cNvPr>
          <p:cNvCxnSpPr/>
          <p:nvPr/>
        </p:nvCxnSpPr>
        <p:spPr>
          <a:xfrm>
            <a:off x="923636" y="1202353"/>
            <a:ext cx="10298546" cy="0"/>
          </a:xfrm>
          <a:prstGeom prst="line">
            <a:avLst/>
          </a:prstGeom>
          <a:ln w="57150">
            <a:solidFill>
              <a:schemeClr val="bg2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Content Placeholder 1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CC273E3-5D77-4254-88C5-CD086B39F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797" y="1537430"/>
            <a:ext cx="7878406" cy="1923921"/>
          </a:xfrm>
        </p:spPr>
      </p:pic>
      <p:pic>
        <p:nvPicPr>
          <p:cNvPr id="19" name="Picture 18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58B8A572-BA75-441A-9746-183922FB31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772" y="3751123"/>
            <a:ext cx="916265" cy="2865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 descr="A picture containing text, device, gauge&#10;&#10;Description automatically generated">
            <a:extLst>
              <a:ext uri="{FF2B5EF4-FFF2-40B4-BE49-F238E27FC236}">
                <a16:creationId xmlns:a16="http://schemas.microsoft.com/office/drawing/2014/main" id="{5885F507-FC10-4E96-8BC9-8FDFCFE91E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75" y="3751123"/>
            <a:ext cx="437235" cy="2865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 descr="A picture containing text, metalware&#10;&#10;Description automatically generated">
            <a:extLst>
              <a:ext uri="{FF2B5EF4-FFF2-40B4-BE49-F238E27FC236}">
                <a16:creationId xmlns:a16="http://schemas.microsoft.com/office/drawing/2014/main" id="{7461C282-76ED-4AE7-8210-7CAA5C9EBA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899" y="3741507"/>
            <a:ext cx="672160" cy="2852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07DA5660-6E07-49F2-B7BA-D6BCC4F3A4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713" y="3727669"/>
            <a:ext cx="947278" cy="2865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Picture 26" descr="Diagram&#10;&#10;Description automatically generated">
            <a:extLst>
              <a:ext uri="{FF2B5EF4-FFF2-40B4-BE49-F238E27FC236}">
                <a16:creationId xmlns:a16="http://schemas.microsoft.com/office/drawing/2014/main" id="{94598EFA-FF27-4C75-92AE-6E195715D9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921" y="4764212"/>
            <a:ext cx="2545158" cy="1829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 descr="Basic waveforms | Generative art, Art inspiration, 8 bit art">
            <a:extLst>
              <a:ext uri="{FF2B5EF4-FFF2-40B4-BE49-F238E27FC236}">
                <a16:creationId xmlns:a16="http://schemas.microsoft.com/office/drawing/2014/main" id="{1D851E30-F425-40AB-AA9A-3C52F44A0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09" y="4877315"/>
            <a:ext cx="1991815" cy="16107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D6C8F6F-1D6A-4ECA-91C7-EDAD9CA297DF}"/>
              </a:ext>
            </a:extLst>
          </p:cNvPr>
          <p:cNvSpPr txBox="1"/>
          <p:nvPr/>
        </p:nvSpPr>
        <p:spPr>
          <a:xfrm>
            <a:off x="603665" y="3751123"/>
            <a:ext cx="19277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b="1" dirty="0">
                <a:latin typeface="Daytona" panose="020B0604030500040204" pitchFamily="34" charset="0"/>
              </a:rPr>
              <a:t>Voltage-controlled oscillator (VCO)</a:t>
            </a:r>
          </a:p>
          <a:p>
            <a:r>
              <a:rPr lang="en-ZA" sz="1400" dirty="0">
                <a:latin typeface="Daytona" panose="020B0604030500040204" pitchFamily="34" charset="0"/>
              </a:rPr>
              <a:t>Sinusoid, triangle, sawtooth, square waveform outputs</a:t>
            </a:r>
          </a:p>
          <a:p>
            <a:endParaRPr lang="en-ZA" sz="1400" dirty="0">
              <a:latin typeface="Daytona" panose="020B0604030500040204" pitchFamily="34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5BE729E-F0F8-4C68-8413-15851E2D2143}"/>
              </a:ext>
            </a:extLst>
          </p:cNvPr>
          <p:cNvCxnSpPr>
            <a:cxnSpLocks/>
          </p:cNvCxnSpPr>
          <p:nvPr/>
        </p:nvCxnSpPr>
        <p:spPr>
          <a:xfrm flipV="1">
            <a:off x="2737365" y="3741507"/>
            <a:ext cx="0" cy="28658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A75DB19-5614-471A-9B4C-46D6A9264FD9}"/>
              </a:ext>
            </a:extLst>
          </p:cNvPr>
          <p:cNvCxnSpPr>
            <a:cxnSpLocks/>
          </p:cNvCxnSpPr>
          <p:nvPr/>
        </p:nvCxnSpPr>
        <p:spPr>
          <a:xfrm flipV="1">
            <a:off x="5609865" y="3741507"/>
            <a:ext cx="0" cy="28658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0DD4853-BFBE-4224-9A2F-DFC5BA2A9421}"/>
              </a:ext>
            </a:extLst>
          </p:cNvPr>
          <p:cNvCxnSpPr>
            <a:cxnSpLocks/>
          </p:cNvCxnSpPr>
          <p:nvPr/>
        </p:nvCxnSpPr>
        <p:spPr>
          <a:xfrm flipV="1">
            <a:off x="8394270" y="3727668"/>
            <a:ext cx="0" cy="2865876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A59DF97-FD98-4CC9-A340-989E971C8E81}"/>
              </a:ext>
            </a:extLst>
          </p:cNvPr>
          <p:cNvSpPr txBox="1"/>
          <p:nvPr/>
        </p:nvSpPr>
        <p:spPr>
          <a:xfrm>
            <a:off x="3735458" y="3751123"/>
            <a:ext cx="187440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b="1" dirty="0">
                <a:latin typeface="Daytona" panose="020B0604030500040204" pitchFamily="34" charset="0"/>
              </a:rPr>
              <a:t>Voltage-controlled amplifier (VCA)</a:t>
            </a:r>
          </a:p>
          <a:p>
            <a:r>
              <a:rPr lang="en-ZA" sz="1400" dirty="0">
                <a:latin typeface="Daytona" panose="020B0604030500040204" pitchFamily="34" charset="0"/>
              </a:rPr>
              <a:t>Signal multiplier</a:t>
            </a:r>
          </a:p>
          <a:p>
            <a:r>
              <a:rPr lang="en-ZA" sz="1400" dirty="0">
                <a:latin typeface="Daytona" panose="020B0604030500040204" pitchFamily="34" charset="0"/>
              </a:rPr>
              <a:t>Used for AM</a:t>
            </a:r>
          </a:p>
          <a:p>
            <a:endParaRPr lang="en-ZA" sz="1400" dirty="0">
              <a:latin typeface="Daytona" panose="020B0604030500040204" pitchFamily="34" charset="0"/>
            </a:endParaRPr>
          </a:p>
        </p:txBody>
      </p:sp>
      <p:pic>
        <p:nvPicPr>
          <p:cNvPr id="2052" name="Picture 4" descr="Envelope detector - Wikipedia">
            <a:extLst>
              <a:ext uri="{FF2B5EF4-FFF2-40B4-BE49-F238E27FC236}">
                <a16:creationId xmlns:a16="http://schemas.microsoft.com/office/drawing/2014/main" id="{981E7823-22E2-47C0-A45D-EBDFB41D2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334" y="4966023"/>
            <a:ext cx="1716072" cy="1069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45422AE-893F-4A43-8EF1-C6F1E09731BA}"/>
              </a:ext>
            </a:extLst>
          </p:cNvPr>
          <p:cNvSpPr txBox="1"/>
          <p:nvPr/>
        </p:nvSpPr>
        <p:spPr>
          <a:xfrm>
            <a:off x="6367465" y="3741507"/>
            <a:ext cx="18744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b="1" dirty="0">
                <a:latin typeface="Daytona" panose="020B0604030500040204" pitchFamily="34" charset="0"/>
              </a:rPr>
              <a:t>Voltage-controlled filter (VCF)</a:t>
            </a:r>
          </a:p>
          <a:p>
            <a:r>
              <a:rPr lang="en-ZA" sz="1400" dirty="0">
                <a:latin typeface="Daytona" panose="020B0604030500040204" pitchFamily="34" charset="0"/>
              </a:rPr>
              <a:t>Controllable cut-off</a:t>
            </a:r>
          </a:p>
          <a:p>
            <a:r>
              <a:rPr lang="en-ZA" sz="1400" dirty="0">
                <a:latin typeface="Daytona" panose="020B0604030500040204" pitchFamily="34" charset="0"/>
              </a:rPr>
              <a:t>Many filter types</a:t>
            </a:r>
          </a:p>
        </p:txBody>
      </p:sp>
      <p:pic>
        <p:nvPicPr>
          <p:cNvPr id="2054" name="Picture 6" descr="Bode Plots for Second-Order Lowpass Filters with Corner Resonance">
            <a:extLst>
              <a:ext uri="{FF2B5EF4-FFF2-40B4-BE49-F238E27FC236}">
                <a16:creationId xmlns:a16="http://schemas.microsoft.com/office/drawing/2014/main" id="{177210E2-3768-4B68-8EA8-36C301CB2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523" y="4787934"/>
            <a:ext cx="1852358" cy="1520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CD0BADB-FC7B-4848-A471-9F73963C1FEA}"/>
              </a:ext>
            </a:extLst>
          </p:cNvPr>
          <p:cNvSpPr txBox="1"/>
          <p:nvPr/>
        </p:nvSpPr>
        <p:spPr>
          <a:xfrm>
            <a:off x="9494921" y="3727668"/>
            <a:ext cx="245503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b="1" dirty="0">
                <a:latin typeface="Daytona" panose="020B0604030500040204" pitchFamily="34" charset="0"/>
              </a:rPr>
              <a:t>ADSR envelope</a:t>
            </a:r>
          </a:p>
          <a:p>
            <a:r>
              <a:rPr lang="en-ZA" sz="1400" dirty="0">
                <a:latin typeface="Daytona" panose="020B0604030500040204" pitchFamily="34" charset="0"/>
              </a:rPr>
              <a:t>Attack, decay and release times</a:t>
            </a:r>
          </a:p>
          <a:p>
            <a:r>
              <a:rPr lang="en-ZA" sz="1400" dirty="0">
                <a:latin typeface="Daytona" panose="020B0604030500040204" pitchFamily="34" charset="0"/>
              </a:rPr>
              <a:t>On/off-triggers</a:t>
            </a:r>
          </a:p>
          <a:p>
            <a:endParaRPr lang="en-ZA" sz="1400" dirty="0">
              <a:latin typeface="Daytona" panose="020B0604030500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56375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6" grpId="0"/>
      <p:bldP spid="38" grpId="0"/>
      <p:bldP spid="4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brown electronic keyboard, technology, Moog Synthesizer, music">
            <a:extLst>
              <a:ext uri="{FF2B5EF4-FFF2-40B4-BE49-F238E27FC236}">
                <a16:creationId xmlns:a16="http://schemas.microsoft.com/office/drawing/2014/main" id="{F5B8A050-9C28-4F1C-8B41-88CCCB01EC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533"/>
            <a:ext cx="121920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49D35D-2067-495E-8851-37D28D1E1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33"/>
            <a:ext cx="10515600" cy="1325563"/>
          </a:xfrm>
        </p:spPr>
        <p:txBody>
          <a:bodyPr/>
          <a:lstStyle/>
          <a:p>
            <a:pPr algn="ctr"/>
            <a:r>
              <a:rPr lang="en-ZA" dirty="0">
                <a:latin typeface="Daytona" panose="020B0604030500040204" pitchFamily="34" charset="0"/>
              </a:rPr>
              <a:t>Overall System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005B41-B63D-4C1A-A9A0-44DAA6E45A01}"/>
              </a:ext>
            </a:extLst>
          </p:cNvPr>
          <p:cNvCxnSpPr/>
          <p:nvPr/>
        </p:nvCxnSpPr>
        <p:spPr>
          <a:xfrm>
            <a:off x="923636" y="1202353"/>
            <a:ext cx="10298546" cy="0"/>
          </a:xfrm>
          <a:prstGeom prst="line">
            <a:avLst/>
          </a:prstGeom>
          <a:ln w="57150">
            <a:solidFill>
              <a:schemeClr val="bg2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5EA1A15-A6C1-490B-9D22-A535A6246DA5}"/>
              </a:ext>
            </a:extLst>
          </p:cNvPr>
          <p:cNvSpPr/>
          <p:nvPr/>
        </p:nvSpPr>
        <p:spPr>
          <a:xfrm>
            <a:off x="3051386" y="1938513"/>
            <a:ext cx="1004443" cy="49746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 err="1">
                <a:latin typeface="Daytona" panose="020B0604030500040204" pitchFamily="34" charset="0"/>
              </a:rPr>
              <a:t>Osc</a:t>
            </a:r>
            <a:r>
              <a:rPr lang="en-ZA" dirty="0">
                <a:latin typeface="Daytona" panose="020B0604030500040204" pitchFamily="34" charset="0"/>
              </a:rPr>
              <a:t> L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ED01A07-5236-4093-9079-925986B87073}"/>
              </a:ext>
            </a:extLst>
          </p:cNvPr>
          <p:cNvSpPr/>
          <p:nvPr/>
        </p:nvSpPr>
        <p:spPr>
          <a:xfrm>
            <a:off x="3051386" y="2576022"/>
            <a:ext cx="1004443" cy="49746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 err="1">
                <a:latin typeface="Daytona" panose="020B0604030500040204" pitchFamily="34" charset="0"/>
              </a:rPr>
              <a:t>Osc</a:t>
            </a:r>
            <a:r>
              <a:rPr lang="en-ZA" dirty="0">
                <a:latin typeface="Daytona" panose="020B0604030500040204" pitchFamily="34" charset="0"/>
              </a:rPr>
              <a:t> C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9F33225-7006-48CD-8680-BD3870A4594C}"/>
              </a:ext>
            </a:extLst>
          </p:cNvPr>
          <p:cNvSpPr/>
          <p:nvPr/>
        </p:nvSpPr>
        <p:spPr>
          <a:xfrm>
            <a:off x="3051386" y="3213531"/>
            <a:ext cx="1004443" cy="49746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 err="1">
                <a:latin typeface="Daytona" panose="020B0604030500040204" pitchFamily="34" charset="0"/>
              </a:rPr>
              <a:t>Osc</a:t>
            </a:r>
            <a:r>
              <a:rPr lang="en-ZA" dirty="0">
                <a:latin typeface="Daytona" panose="020B0604030500040204" pitchFamily="34" charset="0"/>
              </a:rPr>
              <a:t> R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6F57AAD9-A3A8-4221-BCA6-0970B23D1C41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1251585" y="2187246"/>
            <a:ext cx="1799801" cy="599405"/>
          </a:xfrm>
          <a:prstGeom prst="bentConnector3">
            <a:avLst>
              <a:gd name="adj1" fmla="val 63231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DA2DE407-2D4A-4757-A961-6A42217CBA1C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225998" y="2786651"/>
            <a:ext cx="1825388" cy="675613"/>
          </a:xfrm>
          <a:prstGeom prst="bentConnector3">
            <a:avLst>
              <a:gd name="adj1" fmla="val 6375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38F3B81-42BA-4ACF-A0D0-A363A871110D}"/>
              </a:ext>
            </a:extLst>
          </p:cNvPr>
          <p:cNvSpPr txBox="1"/>
          <p:nvPr/>
        </p:nvSpPr>
        <p:spPr>
          <a:xfrm>
            <a:off x="1101975" y="2525041"/>
            <a:ext cx="11379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dirty="0">
                <a:latin typeface="Daytona" panose="020B0604030500040204" pitchFamily="34" charset="0"/>
              </a:rPr>
              <a:t>Detuned from </a:t>
            </a:r>
            <a:r>
              <a:rPr lang="en-ZA" sz="1400" dirty="0" err="1">
                <a:latin typeface="Daytona" panose="020B0604030500040204" pitchFamily="34" charset="0"/>
              </a:rPr>
              <a:t>Osc</a:t>
            </a:r>
            <a:r>
              <a:rPr lang="en-ZA" sz="1400" dirty="0">
                <a:latin typeface="Daytona" panose="020B0604030500040204" pitchFamily="34" charset="0"/>
              </a:rPr>
              <a:t> C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5B475BD-7C48-4EA3-A60B-EAF66A34EC72}"/>
              </a:ext>
            </a:extLst>
          </p:cNvPr>
          <p:cNvSpPr/>
          <p:nvPr/>
        </p:nvSpPr>
        <p:spPr>
          <a:xfrm>
            <a:off x="2544334" y="1703379"/>
            <a:ext cx="2140759" cy="2303132"/>
          </a:xfrm>
          <a:custGeom>
            <a:avLst/>
            <a:gdLst>
              <a:gd name="connsiteX0" fmla="*/ 0 w 2140759"/>
              <a:gd name="connsiteY0" fmla="*/ 1151566 h 2303132"/>
              <a:gd name="connsiteX1" fmla="*/ 1070380 w 2140759"/>
              <a:gd name="connsiteY1" fmla="*/ 0 h 2303132"/>
              <a:gd name="connsiteX2" fmla="*/ 2140760 w 2140759"/>
              <a:gd name="connsiteY2" fmla="*/ 1151566 h 2303132"/>
              <a:gd name="connsiteX3" fmla="*/ 1070380 w 2140759"/>
              <a:gd name="connsiteY3" fmla="*/ 2303132 h 2303132"/>
              <a:gd name="connsiteX4" fmla="*/ 0 w 2140759"/>
              <a:gd name="connsiteY4" fmla="*/ 1151566 h 2303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0759" h="2303132" extrusionOk="0">
                <a:moveTo>
                  <a:pt x="0" y="1151566"/>
                </a:moveTo>
                <a:cubicBezTo>
                  <a:pt x="26399" y="556590"/>
                  <a:pt x="475128" y="-71664"/>
                  <a:pt x="1070380" y="0"/>
                </a:cubicBezTo>
                <a:cubicBezTo>
                  <a:pt x="1620025" y="-37372"/>
                  <a:pt x="2199040" y="518444"/>
                  <a:pt x="2140760" y="1151566"/>
                </a:cubicBezTo>
                <a:cubicBezTo>
                  <a:pt x="2137961" y="1766033"/>
                  <a:pt x="1688643" y="2261506"/>
                  <a:pt x="1070380" y="2303132"/>
                </a:cubicBezTo>
                <a:cubicBezTo>
                  <a:pt x="490918" y="2305609"/>
                  <a:pt x="-21727" y="1786718"/>
                  <a:pt x="0" y="1151566"/>
                </a:cubicBezTo>
                <a:close/>
              </a:path>
            </a:pathLst>
          </a:custGeom>
          <a:noFill/>
          <a:ln w="28575">
            <a:solidFill>
              <a:schemeClr val="accent6">
                <a:lumMod val="7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594682767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AE20474E-A6AF-44B8-994C-924792AC9D6D}"/>
              </a:ext>
            </a:extLst>
          </p:cNvPr>
          <p:cNvCxnSpPr>
            <a:cxnSpLocks/>
            <a:endCxn id="30" idx="4"/>
          </p:cNvCxnSpPr>
          <p:nvPr/>
        </p:nvCxnSpPr>
        <p:spPr>
          <a:xfrm flipV="1">
            <a:off x="1225998" y="4006511"/>
            <a:ext cx="2388715" cy="410736"/>
          </a:xfrm>
          <a:prstGeom prst="bentConnector2">
            <a:avLst/>
          </a:prstGeom>
          <a:ln w="190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EFDD2B3-908E-44E8-8334-436A82BD798D}"/>
              </a:ext>
            </a:extLst>
          </p:cNvPr>
          <p:cNvSpPr txBox="1"/>
          <p:nvPr/>
        </p:nvSpPr>
        <p:spPr>
          <a:xfrm>
            <a:off x="1157287" y="4124566"/>
            <a:ext cx="2262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dirty="0">
                <a:solidFill>
                  <a:schemeClr val="accent6">
                    <a:lumMod val="75000"/>
                  </a:schemeClr>
                </a:solidFill>
                <a:latin typeface="Daytona" panose="020B0604030500040204" pitchFamily="34" charset="0"/>
              </a:rPr>
              <a:t>Vibrato FM (Sinusoidal)</a:t>
            </a:r>
          </a:p>
        </p:txBody>
      </p: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8530671B-52D4-4760-A0B8-54F952A0A47A}"/>
              </a:ext>
            </a:extLst>
          </p:cNvPr>
          <p:cNvCxnSpPr>
            <a:cxnSpLocks/>
            <a:stCxn id="7" idx="3"/>
            <a:endCxn id="67" idx="2"/>
          </p:cNvCxnSpPr>
          <p:nvPr/>
        </p:nvCxnSpPr>
        <p:spPr>
          <a:xfrm flipV="1">
            <a:off x="4055829" y="2187246"/>
            <a:ext cx="1794043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35C31C33-FA12-4C1F-A87A-5D20B74B3A2E}"/>
              </a:ext>
            </a:extLst>
          </p:cNvPr>
          <p:cNvCxnSpPr>
            <a:cxnSpLocks/>
            <a:stCxn id="26" idx="3"/>
            <a:endCxn id="71" idx="2"/>
          </p:cNvCxnSpPr>
          <p:nvPr/>
        </p:nvCxnSpPr>
        <p:spPr>
          <a:xfrm flipV="1">
            <a:off x="4055829" y="3462263"/>
            <a:ext cx="1794042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6286A8BA-E16C-4417-9545-61D220B3E09E}"/>
              </a:ext>
            </a:extLst>
          </p:cNvPr>
          <p:cNvCxnSpPr>
            <a:cxnSpLocks/>
            <a:stCxn id="24" idx="3"/>
            <a:endCxn id="67" idx="4"/>
          </p:cNvCxnSpPr>
          <p:nvPr/>
        </p:nvCxnSpPr>
        <p:spPr>
          <a:xfrm flipV="1">
            <a:off x="4055829" y="2414881"/>
            <a:ext cx="2045806" cy="409874"/>
          </a:xfrm>
          <a:prstGeom prst="bentConnector2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59A871D-C66E-49DA-A2A2-E2BA87CAF65A}"/>
              </a:ext>
            </a:extLst>
          </p:cNvPr>
          <p:cNvGrpSpPr/>
          <p:nvPr/>
        </p:nvGrpSpPr>
        <p:grpSpPr>
          <a:xfrm>
            <a:off x="5417113" y="1959609"/>
            <a:ext cx="1369043" cy="455271"/>
            <a:chOff x="4495154" y="2294151"/>
            <a:chExt cx="1270751" cy="4675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361A2731-438E-42E1-9E39-91A6E6EF8700}"/>
                    </a:ext>
                  </a:extLst>
                </p:cNvPr>
                <p:cNvSpPr txBox="1"/>
                <p:nvPr/>
              </p:nvSpPr>
              <p:spPr>
                <a:xfrm>
                  <a:off x="4495154" y="2336064"/>
                  <a:ext cx="127075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ZA" sz="20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ZA" sz="2000" dirty="0">
                    <a:latin typeface="Daytona" panose="020B0604030500040204" pitchFamily="34" charset="0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361A2731-438E-42E1-9E39-91A6E6EF87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154" y="2336064"/>
                  <a:ext cx="1270751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6D0AFE2-E3AF-48B2-8018-EA79F5735636}"/>
                </a:ext>
              </a:extLst>
            </p:cNvPr>
            <p:cNvSpPr/>
            <p:nvPr/>
          </p:nvSpPr>
          <p:spPr>
            <a:xfrm>
              <a:off x="4896843" y="2294151"/>
              <a:ext cx="467374" cy="467527"/>
            </a:xfrm>
            <a:prstGeom prst="ellips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9517FFC4-62C9-4CD1-A62C-D551119A93CB}"/>
              </a:ext>
            </a:extLst>
          </p:cNvPr>
          <p:cNvGrpSpPr/>
          <p:nvPr/>
        </p:nvGrpSpPr>
        <p:grpSpPr>
          <a:xfrm>
            <a:off x="5417112" y="3234627"/>
            <a:ext cx="1369043" cy="455271"/>
            <a:chOff x="4495154" y="2294151"/>
            <a:chExt cx="1270751" cy="4675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D3E8405B-8F31-4109-856B-46996EA688EC}"/>
                    </a:ext>
                  </a:extLst>
                </p:cNvPr>
                <p:cNvSpPr txBox="1"/>
                <p:nvPr/>
              </p:nvSpPr>
              <p:spPr>
                <a:xfrm>
                  <a:off x="4495154" y="2336064"/>
                  <a:ext cx="127075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ZA" sz="2000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en-ZA" sz="2000" dirty="0">
                    <a:latin typeface="Daytona" panose="020B0604030500040204" pitchFamily="34" charset="0"/>
                  </a:endParaRPr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D3E8405B-8F31-4109-856B-46996EA688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5154" y="2336064"/>
                  <a:ext cx="1270751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Z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8509A122-8C12-4833-A62F-2D0C61A79B9E}"/>
                </a:ext>
              </a:extLst>
            </p:cNvPr>
            <p:cNvSpPr/>
            <p:nvPr/>
          </p:nvSpPr>
          <p:spPr>
            <a:xfrm>
              <a:off x="4896843" y="2294151"/>
              <a:ext cx="467374" cy="467527"/>
            </a:xfrm>
            <a:prstGeom prst="ellipse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D1F81985-51E9-44A8-AE84-52239D301027}"/>
              </a:ext>
            </a:extLst>
          </p:cNvPr>
          <p:cNvCxnSpPr>
            <a:cxnSpLocks/>
            <a:stCxn id="24" idx="3"/>
            <a:endCxn id="71" idx="0"/>
          </p:cNvCxnSpPr>
          <p:nvPr/>
        </p:nvCxnSpPr>
        <p:spPr>
          <a:xfrm>
            <a:off x="4055829" y="2824755"/>
            <a:ext cx="2045805" cy="409871"/>
          </a:xfrm>
          <a:prstGeom prst="bentConnector2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>
            <a:extLst>
              <a:ext uri="{FF2B5EF4-FFF2-40B4-BE49-F238E27FC236}">
                <a16:creationId xmlns:a16="http://schemas.microsoft.com/office/drawing/2014/main" id="{C6F0AF9C-7123-478F-81B5-5B8D4BDD154C}"/>
              </a:ext>
            </a:extLst>
          </p:cNvPr>
          <p:cNvGrpSpPr/>
          <p:nvPr/>
        </p:nvGrpSpPr>
        <p:grpSpPr>
          <a:xfrm>
            <a:off x="7106078" y="1945311"/>
            <a:ext cx="608087" cy="483867"/>
            <a:chOff x="6047386" y="2031023"/>
            <a:chExt cx="863368" cy="752321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341FDF5B-6153-4DE8-8294-4A4852EDEE97}"/>
                </a:ext>
              </a:extLst>
            </p:cNvPr>
            <p:cNvSpPr/>
            <p:nvPr/>
          </p:nvSpPr>
          <p:spPr>
            <a:xfrm>
              <a:off x="6047386" y="2031023"/>
              <a:ext cx="863368" cy="752321"/>
            </a:xfrm>
            <a:prstGeom prst="roundRect">
              <a:avLst/>
            </a:pr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>
                <a:latin typeface="Daytona" panose="020B0604030500040204" pitchFamily="34" charset="0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3BBB7EE4-018F-4153-8161-491BFDFBF16D}"/>
                </a:ext>
              </a:extLst>
            </p:cNvPr>
            <p:cNvSpPr/>
            <p:nvPr/>
          </p:nvSpPr>
          <p:spPr>
            <a:xfrm>
              <a:off x="6167594" y="2138629"/>
              <a:ext cx="611276" cy="537107"/>
            </a:xfrm>
            <a:custGeom>
              <a:avLst/>
              <a:gdLst>
                <a:gd name="connsiteX0" fmla="*/ 0 w 611276"/>
                <a:gd name="connsiteY0" fmla="*/ 537107 h 537107"/>
                <a:gd name="connsiteX1" fmla="*/ 248705 w 611276"/>
                <a:gd name="connsiteY1" fmla="*/ 455925 h 537107"/>
                <a:gd name="connsiteX2" fmla="*/ 362570 w 611276"/>
                <a:gd name="connsiteY2" fmla="*/ 67108 h 537107"/>
                <a:gd name="connsiteX3" fmla="*/ 611276 w 611276"/>
                <a:gd name="connsiteY3" fmla="*/ 3018 h 537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276" h="537107" extrusionOk="0">
                  <a:moveTo>
                    <a:pt x="0" y="537107"/>
                  </a:moveTo>
                  <a:cubicBezTo>
                    <a:pt x="100032" y="552035"/>
                    <a:pt x="200267" y="535035"/>
                    <a:pt x="248705" y="455925"/>
                  </a:cubicBezTo>
                  <a:cubicBezTo>
                    <a:pt x="304407" y="364245"/>
                    <a:pt x="305961" y="143804"/>
                    <a:pt x="362570" y="67108"/>
                  </a:cubicBezTo>
                  <a:cubicBezTo>
                    <a:pt x="418355" y="-10356"/>
                    <a:pt x="508712" y="3281"/>
                    <a:pt x="611276" y="3018"/>
                  </a:cubicBezTo>
                </a:path>
              </a:pathLst>
            </a:cu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365677144">
                    <a:custGeom>
                      <a:avLst/>
                      <a:gdLst>
                        <a:gd name="connsiteX0" fmla="*/ 0 w 1793630"/>
                        <a:gd name="connsiteY0" fmla="*/ 1105249 h 1105249"/>
                        <a:gd name="connsiteX1" fmla="*/ 729761 w 1793630"/>
                        <a:gd name="connsiteY1" fmla="*/ 938195 h 1105249"/>
                        <a:gd name="connsiteX2" fmla="*/ 1063869 w 1793630"/>
                        <a:gd name="connsiteY2" fmla="*/ 138095 h 1105249"/>
                        <a:gd name="connsiteX3" fmla="*/ 1793630 w 1793630"/>
                        <a:gd name="connsiteY3" fmla="*/ 6211 h 11052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793630" h="1105249">
                          <a:moveTo>
                            <a:pt x="0" y="1105249"/>
                          </a:moveTo>
                          <a:cubicBezTo>
                            <a:pt x="276225" y="1102318"/>
                            <a:pt x="552450" y="1099387"/>
                            <a:pt x="729761" y="938195"/>
                          </a:cubicBezTo>
                          <a:cubicBezTo>
                            <a:pt x="907072" y="777003"/>
                            <a:pt x="886558" y="293426"/>
                            <a:pt x="1063869" y="138095"/>
                          </a:cubicBezTo>
                          <a:cubicBezTo>
                            <a:pt x="1241181" y="-17236"/>
                            <a:pt x="1517405" y="-5513"/>
                            <a:pt x="1793630" y="6211"/>
                          </a:cubicBezTo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A783C84-BB10-40D5-9D9C-90D92D34F7A6}"/>
              </a:ext>
            </a:extLst>
          </p:cNvPr>
          <p:cNvGrpSpPr/>
          <p:nvPr/>
        </p:nvGrpSpPr>
        <p:grpSpPr>
          <a:xfrm>
            <a:off x="7085862" y="3220329"/>
            <a:ext cx="608087" cy="483867"/>
            <a:chOff x="6047386" y="2031023"/>
            <a:chExt cx="863368" cy="752321"/>
          </a:xfrm>
        </p:grpSpPr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F7AD8F5C-5A31-4FE0-92FE-E31F39146DB1}"/>
                </a:ext>
              </a:extLst>
            </p:cNvPr>
            <p:cNvSpPr/>
            <p:nvPr/>
          </p:nvSpPr>
          <p:spPr>
            <a:xfrm>
              <a:off x="6047386" y="2031023"/>
              <a:ext cx="863368" cy="752321"/>
            </a:xfrm>
            <a:prstGeom prst="roundRect">
              <a:avLst/>
            </a:pr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>
                <a:latin typeface="Daytona" panose="020B0604030500040204" pitchFamily="34" charset="0"/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AA682DD-9EB1-4DAF-90C0-3EFEB2024239}"/>
                </a:ext>
              </a:extLst>
            </p:cNvPr>
            <p:cNvSpPr/>
            <p:nvPr/>
          </p:nvSpPr>
          <p:spPr>
            <a:xfrm>
              <a:off x="6167594" y="2138629"/>
              <a:ext cx="611276" cy="537107"/>
            </a:xfrm>
            <a:custGeom>
              <a:avLst/>
              <a:gdLst>
                <a:gd name="connsiteX0" fmla="*/ 0 w 611276"/>
                <a:gd name="connsiteY0" fmla="*/ 537107 h 537107"/>
                <a:gd name="connsiteX1" fmla="*/ 248705 w 611276"/>
                <a:gd name="connsiteY1" fmla="*/ 455925 h 537107"/>
                <a:gd name="connsiteX2" fmla="*/ 362570 w 611276"/>
                <a:gd name="connsiteY2" fmla="*/ 67108 h 537107"/>
                <a:gd name="connsiteX3" fmla="*/ 611276 w 611276"/>
                <a:gd name="connsiteY3" fmla="*/ 3018 h 537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1276" h="537107" extrusionOk="0">
                  <a:moveTo>
                    <a:pt x="0" y="537107"/>
                  </a:moveTo>
                  <a:cubicBezTo>
                    <a:pt x="100032" y="552035"/>
                    <a:pt x="200267" y="535035"/>
                    <a:pt x="248705" y="455925"/>
                  </a:cubicBezTo>
                  <a:cubicBezTo>
                    <a:pt x="304407" y="364245"/>
                    <a:pt x="305961" y="143804"/>
                    <a:pt x="362570" y="67108"/>
                  </a:cubicBezTo>
                  <a:cubicBezTo>
                    <a:pt x="418355" y="-10356"/>
                    <a:pt x="508712" y="3281"/>
                    <a:pt x="611276" y="3018"/>
                  </a:cubicBezTo>
                </a:path>
              </a:pathLst>
            </a:cu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365677144">
                    <a:custGeom>
                      <a:avLst/>
                      <a:gdLst>
                        <a:gd name="connsiteX0" fmla="*/ 0 w 1793630"/>
                        <a:gd name="connsiteY0" fmla="*/ 1105249 h 1105249"/>
                        <a:gd name="connsiteX1" fmla="*/ 729761 w 1793630"/>
                        <a:gd name="connsiteY1" fmla="*/ 938195 h 1105249"/>
                        <a:gd name="connsiteX2" fmla="*/ 1063869 w 1793630"/>
                        <a:gd name="connsiteY2" fmla="*/ 138095 h 1105249"/>
                        <a:gd name="connsiteX3" fmla="*/ 1793630 w 1793630"/>
                        <a:gd name="connsiteY3" fmla="*/ 6211 h 11052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793630" h="1105249">
                          <a:moveTo>
                            <a:pt x="0" y="1105249"/>
                          </a:moveTo>
                          <a:cubicBezTo>
                            <a:pt x="276225" y="1102318"/>
                            <a:pt x="552450" y="1099387"/>
                            <a:pt x="729761" y="938195"/>
                          </a:cubicBezTo>
                          <a:cubicBezTo>
                            <a:pt x="907072" y="777003"/>
                            <a:pt x="886558" y="293426"/>
                            <a:pt x="1063869" y="138095"/>
                          </a:cubicBezTo>
                          <a:cubicBezTo>
                            <a:pt x="1241181" y="-17236"/>
                            <a:pt x="1517405" y="-5513"/>
                            <a:pt x="1793630" y="6211"/>
                          </a:cubicBezTo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/>
            </a:p>
          </p:txBody>
        </p:sp>
      </p:grp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ACB45CE8-3906-4652-8662-815CAF023B77}"/>
              </a:ext>
            </a:extLst>
          </p:cNvPr>
          <p:cNvCxnSpPr>
            <a:cxnSpLocks/>
            <a:stCxn id="67" idx="6"/>
            <a:endCxn id="83" idx="1"/>
          </p:cNvCxnSpPr>
          <p:nvPr/>
        </p:nvCxnSpPr>
        <p:spPr>
          <a:xfrm flipV="1">
            <a:off x="6353397" y="2187245"/>
            <a:ext cx="752680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4EEF3D82-7142-4017-B9FD-CFCBA26E29BA}"/>
              </a:ext>
            </a:extLst>
          </p:cNvPr>
          <p:cNvCxnSpPr>
            <a:cxnSpLocks/>
            <a:stCxn id="71" idx="6"/>
            <a:endCxn id="91" idx="1"/>
          </p:cNvCxnSpPr>
          <p:nvPr/>
        </p:nvCxnSpPr>
        <p:spPr>
          <a:xfrm flipV="1">
            <a:off x="6353396" y="3462262"/>
            <a:ext cx="732466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BF904C39-3742-4CA8-8302-E2FA28CB43D6}"/>
              </a:ext>
            </a:extLst>
          </p:cNvPr>
          <p:cNvSpPr txBox="1"/>
          <p:nvPr/>
        </p:nvSpPr>
        <p:spPr>
          <a:xfrm>
            <a:off x="6548270" y="1938513"/>
            <a:ext cx="288079" cy="299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dirty="0">
                <a:latin typeface="Daytona" panose="020B0604030500040204" pitchFamily="34" charset="0"/>
              </a:rPr>
              <a:t>L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33312FB-38E8-414F-9846-1EC626F31511}"/>
              </a:ext>
            </a:extLst>
          </p:cNvPr>
          <p:cNvSpPr txBox="1"/>
          <p:nvPr/>
        </p:nvSpPr>
        <p:spPr>
          <a:xfrm>
            <a:off x="6566648" y="3182866"/>
            <a:ext cx="288079" cy="299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dirty="0">
                <a:latin typeface="Daytona" panose="020B0604030500040204" pitchFamily="34" charset="0"/>
              </a:rPr>
              <a:t>R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6C85562-4F54-4D14-952C-67AC34FCF113}"/>
              </a:ext>
            </a:extLst>
          </p:cNvPr>
          <p:cNvSpPr txBox="1"/>
          <p:nvPr/>
        </p:nvSpPr>
        <p:spPr>
          <a:xfrm>
            <a:off x="4537110" y="1912374"/>
            <a:ext cx="1555988" cy="299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dirty="0">
                <a:latin typeface="Daytona" panose="020B0604030500040204" pitchFamily="34" charset="0"/>
              </a:rPr>
              <a:t>Stereo Blend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4D991D8-B5FF-4DE3-8805-12F80D3F0718}"/>
              </a:ext>
            </a:extLst>
          </p:cNvPr>
          <p:cNvSpPr txBox="1"/>
          <p:nvPr/>
        </p:nvSpPr>
        <p:spPr>
          <a:xfrm>
            <a:off x="6595854" y="2662105"/>
            <a:ext cx="1555988" cy="299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dirty="0" err="1">
                <a:latin typeface="Daytona" panose="020B0604030500040204" pitchFamily="34" charset="0"/>
              </a:rPr>
              <a:t>Waveshaping</a:t>
            </a:r>
            <a:endParaRPr lang="en-ZA" sz="1400" dirty="0">
              <a:latin typeface="Daytona" panose="020B0604030500040204" pitchFamily="34" charset="0"/>
            </a:endParaRP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2C3B208E-9FB2-4D42-A384-D431550C2551}"/>
              </a:ext>
            </a:extLst>
          </p:cNvPr>
          <p:cNvSpPr/>
          <p:nvPr/>
        </p:nvSpPr>
        <p:spPr>
          <a:xfrm>
            <a:off x="9933249" y="1943972"/>
            <a:ext cx="721657" cy="483867"/>
          </a:xfrm>
          <a:prstGeom prst="round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tx1"/>
                </a:solidFill>
                <a:latin typeface="Daytona" panose="020B0604030500040204" pitchFamily="34" charset="0"/>
              </a:rPr>
              <a:t>IIR</a:t>
            </a:r>
          </a:p>
        </p:txBody>
      </p: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9BBA6672-59D2-4418-971A-DD6DFA5DD400}"/>
              </a:ext>
            </a:extLst>
          </p:cNvPr>
          <p:cNvCxnSpPr>
            <a:cxnSpLocks/>
            <a:stCxn id="83" idx="3"/>
            <a:endCxn id="133" idx="2"/>
          </p:cNvCxnSpPr>
          <p:nvPr/>
        </p:nvCxnSpPr>
        <p:spPr>
          <a:xfrm>
            <a:off x="7714165" y="2187245"/>
            <a:ext cx="799474" cy="127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E46DDCD4-B1D1-4DF1-86C6-5B89D5251A4C}"/>
              </a:ext>
            </a:extLst>
          </p:cNvPr>
          <p:cNvSpPr/>
          <p:nvPr/>
        </p:nvSpPr>
        <p:spPr>
          <a:xfrm>
            <a:off x="9944322" y="3219882"/>
            <a:ext cx="721657" cy="483867"/>
          </a:xfrm>
          <a:prstGeom prst="roundRect">
            <a:avLst/>
          </a:prstGeom>
          <a:noFill/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tx1"/>
                </a:solidFill>
                <a:latin typeface="Daytona" panose="020B0604030500040204" pitchFamily="34" charset="0"/>
              </a:rPr>
              <a:t>IIR</a:t>
            </a:r>
          </a:p>
        </p:txBody>
      </p:sp>
      <p:cxnSp>
        <p:nvCxnSpPr>
          <p:cNvPr id="125" name="Connector: Elbow 124">
            <a:extLst>
              <a:ext uri="{FF2B5EF4-FFF2-40B4-BE49-F238E27FC236}">
                <a16:creationId xmlns:a16="http://schemas.microsoft.com/office/drawing/2014/main" id="{4731F992-6209-4BEB-926A-1072703C507E}"/>
              </a:ext>
            </a:extLst>
          </p:cNvPr>
          <p:cNvCxnSpPr>
            <a:cxnSpLocks/>
            <a:stCxn id="91" idx="3"/>
            <a:endCxn id="138" idx="2"/>
          </p:cNvCxnSpPr>
          <p:nvPr/>
        </p:nvCxnSpPr>
        <p:spPr>
          <a:xfrm flipV="1">
            <a:off x="7693949" y="3461163"/>
            <a:ext cx="819689" cy="1098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7DB7EDC5-4EE9-4D03-9A51-D7361C248480}"/>
              </a:ext>
            </a:extLst>
          </p:cNvPr>
          <p:cNvSpPr txBox="1"/>
          <p:nvPr/>
        </p:nvSpPr>
        <p:spPr>
          <a:xfrm>
            <a:off x="7908596" y="1599517"/>
            <a:ext cx="1555988" cy="299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dirty="0">
                <a:latin typeface="Daytona" panose="020B0604030500040204" pitchFamily="34" charset="0"/>
              </a:rPr>
              <a:t>Volume</a:t>
            </a: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6A8A7A0C-9C46-43A3-B4F9-1A94D8D10333}"/>
              </a:ext>
            </a:extLst>
          </p:cNvPr>
          <p:cNvSpPr/>
          <p:nvPr/>
        </p:nvSpPr>
        <p:spPr>
          <a:xfrm>
            <a:off x="9592009" y="1400175"/>
            <a:ext cx="1442704" cy="2720851"/>
          </a:xfrm>
          <a:custGeom>
            <a:avLst/>
            <a:gdLst>
              <a:gd name="connsiteX0" fmla="*/ 0 w 1442704"/>
              <a:gd name="connsiteY0" fmla="*/ 1360426 h 2720851"/>
              <a:gd name="connsiteX1" fmla="*/ 721352 w 1442704"/>
              <a:gd name="connsiteY1" fmla="*/ 0 h 2720851"/>
              <a:gd name="connsiteX2" fmla="*/ 1442704 w 1442704"/>
              <a:gd name="connsiteY2" fmla="*/ 1360426 h 2720851"/>
              <a:gd name="connsiteX3" fmla="*/ 721352 w 1442704"/>
              <a:gd name="connsiteY3" fmla="*/ 2720852 h 2720851"/>
              <a:gd name="connsiteX4" fmla="*/ 0 w 1442704"/>
              <a:gd name="connsiteY4" fmla="*/ 1360426 h 2720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2704" h="2720851" extrusionOk="0">
                <a:moveTo>
                  <a:pt x="0" y="1360426"/>
                </a:moveTo>
                <a:cubicBezTo>
                  <a:pt x="14313" y="631321"/>
                  <a:pt x="321137" y="-31886"/>
                  <a:pt x="721352" y="0"/>
                </a:cubicBezTo>
                <a:cubicBezTo>
                  <a:pt x="1055996" y="-57394"/>
                  <a:pt x="1557809" y="614751"/>
                  <a:pt x="1442704" y="1360426"/>
                </a:cubicBezTo>
                <a:cubicBezTo>
                  <a:pt x="1441864" y="2105311"/>
                  <a:pt x="1123040" y="2715791"/>
                  <a:pt x="721352" y="2720852"/>
                </a:cubicBezTo>
                <a:cubicBezTo>
                  <a:pt x="390960" y="2735257"/>
                  <a:pt x="-72699" y="2108960"/>
                  <a:pt x="0" y="1360426"/>
                </a:cubicBezTo>
                <a:close/>
              </a:path>
            </a:pathLst>
          </a:custGeom>
          <a:noFill/>
          <a:ln w="28575">
            <a:solidFill>
              <a:schemeClr val="accent2">
                <a:lumMod val="7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594682767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E1F42867-28DB-48CD-9364-2724A02F7B5B}"/>
              </a:ext>
            </a:extLst>
          </p:cNvPr>
          <p:cNvCxnSpPr>
            <a:cxnSpLocks/>
            <a:endCxn id="129" idx="4"/>
          </p:cNvCxnSpPr>
          <p:nvPr/>
        </p:nvCxnSpPr>
        <p:spPr>
          <a:xfrm flipV="1">
            <a:off x="7772908" y="4121026"/>
            <a:ext cx="2540452" cy="788949"/>
          </a:xfrm>
          <a:prstGeom prst="bentConnector2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F9456115-6405-4424-B837-525E3DD94363}"/>
              </a:ext>
            </a:extLst>
          </p:cNvPr>
          <p:cNvSpPr txBox="1"/>
          <p:nvPr/>
        </p:nvSpPr>
        <p:spPr>
          <a:xfrm>
            <a:off x="7719002" y="4615364"/>
            <a:ext cx="2594359" cy="299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dirty="0">
                <a:solidFill>
                  <a:schemeClr val="accent2">
                    <a:lumMod val="75000"/>
                  </a:schemeClr>
                </a:solidFill>
                <a:latin typeface="Daytona" panose="020B0604030500040204" pitchFamily="34" charset="0"/>
              </a:rPr>
              <a:t>ADSR cut-off modulation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7A98F994-D12F-49DA-95DC-37D7E0563944}"/>
              </a:ext>
            </a:extLst>
          </p:cNvPr>
          <p:cNvSpPr/>
          <p:nvPr/>
        </p:nvSpPr>
        <p:spPr>
          <a:xfrm>
            <a:off x="8513639" y="2041385"/>
            <a:ext cx="345903" cy="291972"/>
          </a:xfrm>
          <a:prstGeom prst="ellipse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C60A639C-0FDD-40F2-ABFD-D1B80F72585A}"/>
              </a:ext>
            </a:extLst>
          </p:cNvPr>
          <p:cNvSpPr/>
          <p:nvPr/>
        </p:nvSpPr>
        <p:spPr>
          <a:xfrm>
            <a:off x="8513639" y="3315177"/>
            <a:ext cx="345903" cy="291972"/>
          </a:xfrm>
          <a:prstGeom prst="ellipse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73BDB7DC-A447-43D4-9707-7ED8607B539C}"/>
              </a:ext>
            </a:extLst>
          </p:cNvPr>
          <p:cNvSpPr/>
          <p:nvPr/>
        </p:nvSpPr>
        <p:spPr>
          <a:xfrm>
            <a:off x="8181935" y="1874201"/>
            <a:ext cx="1008996" cy="1865936"/>
          </a:xfrm>
          <a:custGeom>
            <a:avLst/>
            <a:gdLst>
              <a:gd name="connsiteX0" fmla="*/ 0 w 1008996"/>
              <a:gd name="connsiteY0" fmla="*/ 932968 h 1865936"/>
              <a:gd name="connsiteX1" fmla="*/ 504498 w 1008996"/>
              <a:gd name="connsiteY1" fmla="*/ 0 h 1865936"/>
              <a:gd name="connsiteX2" fmla="*/ 1008996 w 1008996"/>
              <a:gd name="connsiteY2" fmla="*/ 932968 h 1865936"/>
              <a:gd name="connsiteX3" fmla="*/ 504498 w 1008996"/>
              <a:gd name="connsiteY3" fmla="*/ 1865936 h 1865936"/>
              <a:gd name="connsiteX4" fmla="*/ 0 w 1008996"/>
              <a:gd name="connsiteY4" fmla="*/ 932968 h 1865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996" h="1865936" extrusionOk="0">
                <a:moveTo>
                  <a:pt x="0" y="932968"/>
                </a:moveTo>
                <a:cubicBezTo>
                  <a:pt x="7191" y="428876"/>
                  <a:pt x="222703" y="-55411"/>
                  <a:pt x="504498" y="0"/>
                </a:cubicBezTo>
                <a:cubicBezTo>
                  <a:pt x="776795" y="-5699"/>
                  <a:pt x="1076511" y="421029"/>
                  <a:pt x="1008996" y="932968"/>
                </a:cubicBezTo>
                <a:cubicBezTo>
                  <a:pt x="1006152" y="1426356"/>
                  <a:pt x="794684" y="1848187"/>
                  <a:pt x="504498" y="1865936"/>
                </a:cubicBezTo>
                <a:cubicBezTo>
                  <a:pt x="290067" y="1879535"/>
                  <a:pt x="-39141" y="1446720"/>
                  <a:pt x="0" y="932968"/>
                </a:cubicBezTo>
                <a:close/>
              </a:path>
            </a:pathLst>
          </a:custGeom>
          <a:noFill/>
          <a:ln w="28575">
            <a:solidFill>
              <a:schemeClr val="accent5">
                <a:lumMod val="75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594682767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E31D2987-A266-4AE9-A424-61F36EF84296}"/>
              </a:ext>
            </a:extLst>
          </p:cNvPr>
          <p:cNvCxnSpPr>
            <a:cxnSpLocks/>
            <a:endCxn id="143" idx="4"/>
          </p:cNvCxnSpPr>
          <p:nvPr/>
        </p:nvCxnSpPr>
        <p:spPr>
          <a:xfrm flipV="1">
            <a:off x="5527335" y="3740137"/>
            <a:ext cx="3159098" cy="652502"/>
          </a:xfrm>
          <a:prstGeom prst="bentConnector2">
            <a:avLst/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45504308-4365-4574-8579-C5F52D76E41F}"/>
              </a:ext>
            </a:extLst>
          </p:cNvPr>
          <p:cNvSpPr txBox="1"/>
          <p:nvPr/>
        </p:nvSpPr>
        <p:spPr>
          <a:xfrm>
            <a:off x="5498039" y="4090627"/>
            <a:ext cx="3158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dirty="0">
                <a:solidFill>
                  <a:schemeClr val="accent5">
                    <a:lumMod val="75000"/>
                  </a:schemeClr>
                </a:solidFill>
                <a:latin typeface="Daytona" panose="020B0604030500040204" pitchFamily="34" charset="0"/>
              </a:rPr>
              <a:t>ADSR volume and MIDI velocity</a:t>
            </a:r>
          </a:p>
        </p:txBody>
      </p:sp>
      <p:cxnSp>
        <p:nvCxnSpPr>
          <p:cNvPr id="155" name="Connector: Elbow 154">
            <a:extLst>
              <a:ext uri="{FF2B5EF4-FFF2-40B4-BE49-F238E27FC236}">
                <a16:creationId xmlns:a16="http://schemas.microsoft.com/office/drawing/2014/main" id="{FE277068-5CC7-42FD-9B5A-B4643723DD1C}"/>
              </a:ext>
            </a:extLst>
          </p:cNvPr>
          <p:cNvCxnSpPr>
            <a:cxnSpLocks/>
            <a:stCxn id="133" idx="6"/>
            <a:endCxn id="116" idx="1"/>
          </p:cNvCxnSpPr>
          <p:nvPr/>
        </p:nvCxnSpPr>
        <p:spPr>
          <a:xfrm flipV="1">
            <a:off x="8859542" y="2185906"/>
            <a:ext cx="1073707" cy="1466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7CA94005-8483-4BC1-AFDA-A134B5DA7671}"/>
              </a:ext>
            </a:extLst>
          </p:cNvPr>
          <p:cNvCxnSpPr>
            <a:cxnSpLocks/>
            <a:stCxn id="138" idx="6"/>
            <a:endCxn id="124" idx="1"/>
          </p:cNvCxnSpPr>
          <p:nvPr/>
        </p:nvCxnSpPr>
        <p:spPr>
          <a:xfrm>
            <a:off x="8859542" y="3461163"/>
            <a:ext cx="1084780" cy="651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: Rounded Corners 165">
            <a:extLst>
              <a:ext uri="{FF2B5EF4-FFF2-40B4-BE49-F238E27FC236}">
                <a16:creationId xmlns:a16="http://schemas.microsoft.com/office/drawing/2014/main" id="{6686CB72-AD32-45DD-9053-680C00FF7AF5}"/>
              </a:ext>
            </a:extLst>
          </p:cNvPr>
          <p:cNvSpPr/>
          <p:nvPr/>
        </p:nvSpPr>
        <p:spPr>
          <a:xfrm>
            <a:off x="923636" y="1332097"/>
            <a:ext cx="10298546" cy="3744728"/>
          </a:xfrm>
          <a:prstGeom prst="roundRect">
            <a:avLst>
              <a:gd name="adj" fmla="val 7946"/>
            </a:avLst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id="{0DF893CC-1450-428F-84EE-D6DA24F874DF}"/>
              </a:ext>
            </a:extLst>
          </p:cNvPr>
          <p:cNvSpPr/>
          <p:nvPr/>
        </p:nvSpPr>
        <p:spPr>
          <a:xfrm>
            <a:off x="4364540" y="5532287"/>
            <a:ext cx="1428381" cy="82827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ZA" dirty="0">
                <a:latin typeface="Daytona" panose="020B0604030500040204" pitchFamily="34" charset="0"/>
              </a:rPr>
              <a:t>Generator Manager</a:t>
            </a:r>
          </a:p>
        </p:txBody>
      </p:sp>
      <p:cxnSp>
        <p:nvCxnSpPr>
          <p:cNvPr id="175" name="Connector: Elbow 174">
            <a:extLst>
              <a:ext uri="{FF2B5EF4-FFF2-40B4-BE49-F238E27FC236}">
                <a16:creationId xmlns:a16="http://schemas.microsoft.com/office/drawing/2014/main" id="{6543DEFC-E753-457C-996E-9ED8BDEDE4EC}"/>
              </a:ext>
            </a:extLst>
          </p:cNvPr>
          <p:cNvCxnSpPr>
            <a:cxnSpLocks/>
            <a:stCxn id="166" idx="1"/>
            <a:endCxn id="174" idx="1"/>
          </p:cNvCxnSpPr>
          <p:nvPr/>
        </p:nvCxnSpPr>
        <p:spPr>
          <a:xfrm rot="10800000" flipH="1" flipV="1">
            <a:off x="923636" y="3204461"/>
            <a:ext cx="3440904" cy="2741966"/>
          </a:xfrm>
          <a:prstGeom prst="bentConnector3">
            <a:avLst>
              <a:gd name="adj1" fmla="val -15502"/>
            </a:avLst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B0D36E4C-2DB0-4C7D-AF81-2DBE22358C5B}"/>
              </a:ext>
            </a:extLst>
          </p:cNvPr>
          <p:cNvSpPr txBox="1"/>
          <p:nvPr/>
        </p:nvSpPr>
        <p:spPr>
          <a:xfrm>
            <a:off x="1683623" y="5649366"/>
            <a:ext cx="2505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dirty="0">
                <a:latin typeface="Daytona" panose="020B0604030500040204" pitchFamily="34" charset="0"/>
              </a:rPr>
              <a:t>Fixed number of notes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1012CEE6-2C2B-4837-A7C4-4DAC628335C7}"/>
              </a:ext>
            </a:extLst>
          </p:cNvPr>
          <p:cNvSpPr txBox="1"/>
          <p:nvPr/>
        </p:nvSpPr>
        <p:spPr>
          <a:xfrm>
            <a:off x="5897127" y="5587811"/>
            <a:ext cx="27183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dirty="0">
                <a:latin typeface="Daytona" panose="020B0604030500040204" pitchFamily="34" charset="0"/>
              </a:rPr>
              <a:t>Assigns generators to notes</a:t>
            </a:r>
          </a:p>
          <a:p>
            <a:r>
              <a:rPr lang="en-ZA" sz="1400" dirty="0">
                <a:latin typeface="Daytona" panose="020B0604030500040204" pitchFamily="34" charset="0"/>
              </a:rPr>
              <a:t>Triggers generators</a:t>
            </a:r>
          </a:p>
          <a:p>
            <a:r>
              <a:rPr lang="en-ZA" sz="1400" dirty="0">
                <a:latin typeface="Daytona" panose="020B0604030500040204" pitchFamily="34" charset="0"/>
              </a:rPr>
              <a:t>Configures subcomponents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B64293AA-1B9D-4404-BAF3-A005C3338D92}"/>
              </a:ext>
            </a:extLst>
          </p:cNvPr>
          <p:cNvSpPr txBox="1"/>
          <p:nvPr/>
        </p:nvSpPr>
        <p:spPr>
          <a:xfrm>
            <a:off x="9535365" y="2673004"/>
            <a:ext cx="1555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dirty="0">
                <a:latin typeface="Daytona" panose="020B0604030500040204" pitchFamily="34" charset="0"/>
              </a:rPr>
              <a:t>Filtering</a:t>
            </a:r>
          </a:p>
        </p:txBody>
      </p:sp>
    </p:spTree>
    <p:extLst>
      <p:ext uri="{BB962C8B-B14F-4D97-AF65-F5344CB8AC3E}">
        <p14:creationId xmlns:p14="http://schemas.microsoft.com/office/powerpoint/2010/main" val="196947613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4" grpId="0" animBg="1"/>
      <p:bldP spid="26" grpId="0" animBg="1"/>
      <p:bldP spid="15" grpId="0"/>
      <p:bldP spid="30" grpId="0" animBg="1"/>
      <p:bldP spid="43" grpId="0"/>
      <p:bldP spid="99" grpId="0"/>
      <p:bldP spid="100" grpId="0"/>
      <p:bldP spid="103" grpId="0"/>
      <p:bldP spid="108" grpId="0"/>
      <p:bldP spid="116" grpId="0" animBg="1"/>
      <p:bldP spid="124" grpId="0" animBg="1"/>
      <p:bldP spid="128" grpId="0"/>
      <p:bldP spid="129" grpId="0" animBg="1"/>
      <p:bldP spid="131" grpId="0"/>
      <p:bldP spid="133" grpId="0" animBg="1"/>
      <p:bldP spid="138" grpId="0" animBg="1"/>
      <p:bldP spid="143" grpId="0" animBg="1"/>
      <p:bldP spid="145" grpId="0"/>
      <p:bldP spid="166" grpId="0" animBg="1"/>
      <p:bldP spid="174" grpId="0" animBg="1"/>
      <p:bldP spid="179" grpId="0"/>
      <p:bldP spid="181" grpId="0"/>
      <p:bldP spid="18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brown electronic keyboard, technology, Moog Synthesizer, music">
            <a:extLst>
              <a:ext uri="{FF2B5EF4-FFF2-40B4-BE49-F238E27FC236}">
                <a16:creationId xmlns:a16="http://schemas.microsoft.com/office/drawing/2014/main" id="{5C7B5E83-96E3-45C5-92E4-E8B7B83CA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" y="1"/>
            <a:ext cx="121920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D87B2D-7196-4485-86E8-A8CA80F3E3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6727" y="2335286"/>
            <a:ext cx="10298544" cy="888609"/>
          </a:xfrm>
          <a:effectLst>
            <a:outerShdw blurRad="38100" dist="12700" dir="2700000" algn="tl" rotWithShape="0">
              <a:prstClr val="black">
                <a:alpha val="40000"/>
              </a:prstClr>
            </a:outerShdw>
          </a:effectLst>
        </p:spPr>
        <p:txBody>
          <a:bodyPr anchor="b">
            <a:normAutofit/>
          </a:bodyPr>
          <a:lstStyle/>
          <a:p>
            <a:r>
              <a:rPr lang="en-ZA" sz="4800" dirty="0">
                <a:solidFill>
                  <a:schemeClr val="bg1"/>
                </a:solidFill>
                <a:latin typeface="Daytona" panose="020B0604030500040204" pitchFamily="34" charset="0"/>
              </a:rPr>
              <a:t>LUTs and Wavetables</a:t>
            </a:r>
          </a:p>
        </p:txBody>
      </p:sp>
    </p:spTree>
    <p:extLst>
      <p:ext uri="{BB962C8B-B14F-4D97-AF65-F5344CB8AC3E}">
        <p14:creationId xmlns:p14="http://schemas.microsoft.com/office/powerpoint/2010/main" val="2397136835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brown electronic keyboard, technology, Moog Synthesizer, music">
            <a:extLst>
              <a:ext uri="{FF2B5EF4-FFF2-40B4-BE49-F238E27FC236}">
                <a16:creationId xmlns:a16="http://schemas.microsoft.com/office/drawing/2014/main" id="{F5B8A050-9C28-4F1C-8B41-88CCCB01EC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533"/>
            <a:ext cx="121920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49D35D-2067-495E-8851-37D28D1E1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33"/>
            <a:ext cx="10515600" cy="1325563"/>
          </a:xfrm>
        </p:spPr>
        <p:txBody>
          <a:bodyPr/>
          <a:lstStyle/>
          <a:p>
            <a:pPr algn="ctr"/>
            <a:r>
              <a:rPr lang="en-ZA" dirty="0">
                <a:latin typeface="Daytona" panose="020B0604030500040204" pitchFamily="34" charset="0"/>
              </a:rPr>
              <a:t>LUTs and Wavetables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005B41-B63D-4C1A-A9A0-44DAA6E45A01}"/>
              </a:ext>
            </a:extLst>
          </p:cNvPr>
          <p:cNvCxnSpPr/>
          <p:nvPr/>
        </p:nvCxnSpPr>
        <p:spPr>
          <a:xfrm>
            <a:off x="923636" y="1202353"/>
            <a:ext cx="10298546" cy="0"/>
          </a:xfrm>
          <a:prstGeom prst="line">
            <a:avLst/>
          </a:prstGeom>
          <a:ln w="57150">
            <a:solidFill>
              <a:schemeClr val="bg2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 descr="Why do square waves use odd-integer harmonics? - Quora">
            <a:extLst>
              <a:ext uri="{FF2B5EF4-FFF2-40B4-BE49-F238E27FC236}">
                <a16:creationId xmlns:a16="http://schemas.microsoft.com/office/drawing/2014/main" id="{33A6ED8F-83E1-42FB-9924-F074557D9E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" t="4716" r="5969" b="5251"/>
          <a:stretch/>
        </p:blipFill>
        <p:spPr bwMode="auto">
          <a:xfrm>
            <a:off x="301526" y="1646570"/>
            <a:ext cx="5559452" cy="43320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C842D3A-1756-4720-8681-26B0C1845569}"/>
              </a:ext>
            </a:extLst>
          </p:cNvPr>
          <p:cNvCxnSpPr>
            <a:cxnSpLocks/>
          </p:cNvCxnSpPr>
          <p:nvPr/>
        </p:nvCxnSpPr>
        <p:spPr>
          <a:xfrm flipH="1">
            <a:off x="5652964" y="2153214"/>
            <a:ext cx="595436" cy="0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F6029A1-E685-4527-A1D2-2915165F35AD}"/>
              </a:ext>
            </a:extLst>
          </p:cNvPr>
          <p:cNvCxnSpPr>
            <a:cxnSpLocks/>
          </p:cNvCxnSpPr>
          <p:nvPr/>
        </p:nvCxnSpPr>
        <p:spPr>
          <a:xfrm flipV="1">
            <a:off x="701576" y="5714260"/>
            <a:ext cx="0" cy="528704"/>
          </a:xfrm>
          <a:prstGeom prst="straightConnector1">
            <a:avLst/>
          </a:prstGeom>
          <a:ln w="57150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5F321403-FEE1-42E1-BF58-F8B1AC67AE89}"/>
              </a:ext>
            </a:extLst>
          </p:cNvPr>
          <p:cNvSpPr txBox="1"/>
          <p:nvPr/>
        </p:nvSpPr>
        <p:spPr>
          <a:xfrm>
            <a:off x="7036413" y="4356353"/>
            <a:ext cx="385861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b="1" dirty="0">
                <a:latin typeface="Daytona" panose="020B0604030500040204" pitchFamily="34" charset="0"/>
              </a:rPr>
              <a:t>Serum</a:t>
            </a:r>
          </a:p>
          <a:p>
            <a:pPr algn="ctr"/>
            <a:r>
              <a:rPr lang="en-ZA" sz="1400" i="1" dirty="0">
                <a:latin typeface="Daytona" panose="020B0604030500040204" pitchFamily="34" charset="0"/>
              </a:rPr>
              <a:t>A VST plugin (software synthesiser)</a:t>
            </a:r>
            <a:endParaRPr lang="en-ZA" sz="1200" i="1" dirty="0">
              <a:latin typeface="Daytona" panose="020B0604030500040204" pitchFamily="34" charset="0"/>
            </a:endParaRPr>
          </a:p>
          <a:p>
            <a:pPr algn="ctr"/>
            <a:r>
              <a:rPr lang="en-ZA" sz="1400" dirty="0">
                <a:latin typeface="Daytona" panose="020B0604030500040204" pitchFamily="34" charset="0"/>
              </a:rPr>
              <a:t>A popular wavetable synthesiser that allows inter-wavetable interpolation and arbitrary parameter modulation.</a:t>
            </a:r>
          </a:p>
        </p:txBody>
      </p:sp>
      <p:pic>
        <p:nvPicPr>
          <p:cNvPr id="5130" name="Picture 10" descr="Xfer Serum – Cymatics.fm">
            <a:extLst>
              <a:ext uri="{FF2B5EF4-FFF2-40B4-BE49-F238E27FC236}">
                <a16:creationId xmlns:a16="http://schemas.microsoft.com/office/drawing/2014/main" id="{CE79DC90-399F-4CAB-9BD0-8E0BE3EF7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842" y="1332096"/>
            <a:ext cx="3607758" cy="2918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6649F760-F625-490D-833B-07756E3FEAFB}"/>
              </a:ext>
            </a:extLst>
          </p:cNvPr>
          <p:cNvSpPr txBox="1"/>
          <p:nvPr/>
        </p:nvSpPr>
        <p:spPr>
          <a:xfrm>
            <a:off x="403258" y="6242964"/>
            <a:ext cx="2296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dirty="0">
                <a:latin typeface="Daytona" panose="020B0604030500040204" pitchFamily="34" charset="0"/>
              </a:rPr>
              <a:t>LUT index pointer sweep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9AB55D4-1BBC-4A11-9268-41D9660E2806}"/>
              </a:ext>
            </a:extLst>
          </p:cNvPr>
          <p:cNvSpPr txBox="1"/>
          <p:nvPr/>
        </p:nvSpPr>
        <p:spPr>
          <a:xfrm>
            <a:off x="1190625" y="1338793"/>
            <a:ext cx="4971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400" dirty="0">
                <a:latin typeface="Daytona" panose="020B0604030500040204" pitchFamily="34" charset="0"/>
              </a:rPr>
              <a:t>Select correct number of harmonics to avoid aliasing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22F0077-3316-4E1B-8113-EF74E4CF34EA}"/>
              </a:ext>
            </a:extLst>
          </p:cNvPr>
          <p:cNvSpPr txBox="1"/>
          <p:nvPr/>
        </p:nvSpPr>
        <p:spPr>
          <a:xfrm>
            <a:off x="897603" y="1961044"/>
            <a:ext cx="436729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ZA" sz="1400" b="1" dirty="0">
                <a:latin typeface="Daytona" panose="020B0604030500040204" pitchFamily="34" charset="0"/>
              </a:rPr>
              <a:t>LUT treated as a circular buffer for periodicity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9F402C5-7290-4955-92A5-100642D55727}"/>
              </a:ext>
            </a:extLst>
          </p:cNvPr>
          <p:cNvSpPr txBox="1"/>
          <p:nvPr/>
        </p:nvSpPr>
        <p:spPr>
          <a:xfrm>
            <a:off x="1798809" y="2395949"/>
            <a:ext cx="2564883" cy="8156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ZA" sz="1400" b="1" dirty="0">
                <a:latin typeface="Daytona" panose="020B0604030500040204" pitchFamily="34" charset="0"/>
              </a:rPr>
              <a:t>3 Dimensional Array</a:t>
            </a:r>
          </a:p>
          <a:p>
            <a:pPr algn="ctr"/>
            <a:r>
              <a:rPr lang="en-ZA" sz="1100" dirty="0">
                <a:latin typeface="Daytona" panose="020B0604030500040204" pitchFamily="34" charset="0"/>
              </a:rPr>
              <a:t>N samples per waveform</a:t>
            </a:r>
          </a:p>
          <a:p>
            <a:pPr algn="ctr"/>
            <a:r>
              <a:rPr lang="en-ZA" sz="1100" dirty="0">
                <a:latin typeface="Daytona" panose="020B0604030500040204" pitchFamily="34" charset="0"/>
              </a:rPr>
              <a:t>M harmonic copies per waveform</a:t>
            </a:r>
          </a:p>
          <a:p>
            <a:pPr algn="ctr"/>
            <a:r>
              <a:rPr lang="en-ZA" sz="1100" dirty="0">
                <a:latin typeface="Daytona" panose="020B0604030500040204" pitchFamily="34" charset="0"/>
              </a:rPr>
              <a:t>4 basic waveforms</a:t>
            </a:r>
          </a:p>
        </p:txBody>
      </p:sp>
    </p:spTree>
    <p:extLst>
      <p:ext uri="{BB962C8B-B14F-4D97-AF65-F5344CB8AC3E}">
        <p14:creationId xmlns:p14="http://schemas.microsoft.com/office/powerpoint/2010/main" val="23301088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11111E-6 L -0.0013 0.47083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2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7.40741E-7 L 0.40612 7.40741E-7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99" y="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11111E-6 L 0.33646 -0.00116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23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4" grpId="0"/>
      <p:bldP spid="84" grpId="1"/>
      <p:bldP spid="87" grpId="0"/>
      <p:bldP spid="88" grpId="0" animBg="1"/>
      <p:bldP spid="8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brown electronic keyboard, technology, Moog Synthesizer, music">
            <a:extLst>
              <a:ext uri="{FF2B5EF4-FFF2-40B4-BE49-F238E27FC236}">
                <a16:creationId xmlns:a16="http://schemas.microsoft.com/office/drawing/2014/main" id="{F5B8A050-9C28-4F1C-8B41-88CCCB01EC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6533"/>
            <a:ext cx="121920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49D35D-2067-495E-8851-37D28D1E1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33"/>
            <a:ext cx="10515600" cy="1325563"/>
          </a:xfrm>
        </p:spPr>
        <p:txBody>
          <a:bodyPr/>
          <a:lstStyle/>
          <a:p>
            <a:pPr algn="ctr"/>
            <a:r>
              <a:rPr lang="en-ZA" dirty="0">
                <a:latin typeface="Daytona" panose="020B0604030500040204" pitchFamily="34" charset="0"/>
              </a:rPr>
              <a:t>LUTs and Wavetables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005B41-B63D-4C1A-A9A0-44DAA6E45A01}"/>
              </a:ext>
            </a:extLst>
          </p:cNvPr>
          <p:cNvCxnSpPr/>
          <p:nvPr/>
        </p:nvCxnSpPr>
        <p:spPr>
          <a:xfrm>
            <a:off x="923636" y="1202353"/>
            <a:ext cx="10298546" cy="0"/>
          </a:xfrm>
          <a:prstGeom prst="line">
            <a:avLst/>
          </a:prstGeom>
          <a:ln w="57150">
            <a:solidFill>
              <a:schemeClr val="bg2">
                <a:lumMod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F372CF5F-FACC-4404-8E53-5E4DB469D3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309" y="1429677"/>
            <a:ext cx="3655100" cy="2436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Diagram, shape&#10;&#10;Description automatically generated">
            <a:extLst>
              <a:ext uri="{FF2B5EF4-FFF2-40B4-BE49-F238E27FC236}">
                <a16:creationId xmlns:a16="http://schemas.microsoft.com/office/drawing/2014/main" id="{AF4F1048-C401-48AD-A312-3AFDC4EAED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402" y="1429677"/>
            <a:ext cx="3514769" cy="35147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Diagram, shape&#10;&#10;Description automatically generated">
            <a:extLst>
              <a:ext uri="{FF2B5EF4-FFF2-40B4-BE49-F238E27FC236}">
                <a16:creationId xmlns:a16="http://schemas.microsoft.com/office/drawing/2014/main" id="{B7C55E4D-7118-4268-84E5-E32252F5AA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33" y="1429678"/>
            <a:ext cx="3514769" cy="35147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6213498-B236-4ED9-A62E-A867C495A3C8}"/>
              </a:ext>
            </a:extLst>
          </p:cNvPr>
          <p:cNvSpPr txBox="1"/>
          <p:nvPr/>
        </p:nvSpPr>
        <p:spPr>
          <a:xfrm>
            <a:off x="1651464" y="5352489"/>
            <a:ext cx="42698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b="1" dirty="0">
                <a:latin typeface="Daytona" panose="020B0604030500040204" pitchFamily="34" charset="0"/>
              </a:rPr>
              <a:t>Position sweep at varying frequencies</a:t>
            </a:r>
            <a:endParaRPr lang="en-ZA" sz="1200" i="1" dirty="0">
              <a:latin typeface="Daytona" panose="020B0604030500040204" pitchFamily="34" charset="0"/>
            </a:endParaRPr>
          </a:p>
          <a:p>
            <a:pPr algn="ctr"/>
            <a:r>
              <a:rPr lang="en-ZA" sz="1400" dirty="0">
                <a:latin typeface="Daytona" panose="020B0604030500040204" pitchFamily="34" charset="0"/>
              </a:rPr>
              <a:t>Inter-wavetable interpolation, and harmonic indexing can be clearly observed.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3DE00C-9DF7-47D5-BC6E-B9B64B20ECF4}"/>
              </a:ext>
            </a:extLst>
          </p:cNvPr>
          <p:cNvSpPr txBox="1"/>
          <p:nvPr/>
        </p:nvSpPr>
        <p:spPr>
          <a:xfrm>
            <a:off x="8173309" y="3981773"/>
            <a:ext cx="36550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ZA" sz="1400" b="1" dirty="0">
                <a:latin typeface="Daytona" panose="020B0604030500040204" pitchFamily="34" charset="0"/>
              </a:rPr>
              <a:t>Square-wave chirp</a:t>
            </a:r>
            <a:endParaRPr lang="en-ZA" sz="1200" i="1" dirty="0">
              <a:latin typeface="Daytona" panose="020B0604030500040204" pitchFamily="34" charset="0"/>
            </a:endParaRPr>
          </a:p>
          <a:p>
            <a:pPr algn="ctr"/>
            <a:r>
              <a:rPr lang="en-ZA" sz="1400" dirty="0">
                <a:latin typeface="Daytona" panose="020B0604030500040204" pitchFamily="34" charset="0"/>
              </a:rPr>
              <a:t>No aliasing occurs.</a:t>
            </a:r>
          </a:p>
          <a:p>
            <a:pPr algn="ctr"/>
            <a:r>
              <a:rPr lang="en-ZA" sz="1050" dirty="0">
                <a:latin typeface="Daytona" panose="020B0604030500040204" pitchFamily="34" charset="0"/>
              </a:rPr>
              <a:t>Note: harmonic reduction occurs when an even harmonics will alias, the square wave only contains odd harmonics. Thus, harmonics do not sweep all the way to the Nyquist limit.</a:t>
            </a:r>
          </a:p>
        </p:txBody>
      </p:sp>
    </p:spTree>
    <p:extLst>
      <p:ext uri="{BB962C8B-B14F-4D97-AF65-F5344CB8AC3E}">
        <p14:creationId xmlns:p14="http://schemas.microsoft.com/office/powerpoint/2010/main" val="12674278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8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decel="8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1830</TotalTime>
  <Words>1144</Words>
  <Application>Microsoft Office PowerPoint</Application>
  <PresentationFormat>Widescreen</PresentationFormat>
  <Paragraphs>205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Daytona</vt:lpstr>
      <vt:lpstr>Office Theme</vt:lpstr>
      <vt:lpstr>Designing Software for a Wavetable Audio Synthesiser</vt:lpstr>
      <vt:lpstr>Introduction</vt:lpstr>
      <vt:lpstr>Presentation Overview</vt:lpstr>
      <vt:lpstr>System Description</vt:lpstr>
      <vt:lpstr>Modular Synthesis as Building Blocks</vt:lpstr>
      <vt:lpstr>Overall System</vt:lpstr>
      <vt:lpstr>LUTs and Wavetables</vt:lpstr>
      <vt:lpstr>LUTs and Wavetables</vt:lpstr>
      <vt:lpstr>LUTs and Wavetables</vt:lpstr>
      <vt:lpstr>ADSR Envelope</vt:lpstr>
      <vt:lpstr>ADSR Envelope</vt:lpstr>
      <vt:lpstr>Filters</vt:lpstr>
      <vt:lpstr>Filters</vt:lpstr>
      <vt:lpstr>Filters</vt:lpstr>
      <vt:lpstr>Waveshaping</vt:lpstr>
      <vt:lpstr>Waveshaping</vt:lpstr>
      <vt:lpstr>Waveshaping</vt:lpstr>
      <vt:lpstr>Waveshaping</vt:lpstr>
      <vt:lpstr>Generator</vt:lpstr>
      <vt:lpstr>Generator</vt:lpstr>
      <vt:lpstr>Generator Manager</vt:lpstr>
      <vt:lpstr>Generator Manager</vt:lpstr>
      <vt:lpstr>Generator Manager</vt:lpstr>
      <vt:lpstr>Full System Test</vt:lpstr>
      <vt:lpstr>Full System Test</vt:lpstr>
      <vt:lpstr>Conclusion</vt:lpstr>
      <vt:lpstr>Conclusion</vt:lpstr>
      <vt:lpstr>End of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the Software for a Wavetable Audio Synthesiser</dc:title>
  <dc:creator>Rademan, MW, Mnr [21561273@sun.ac.za]</dc:creator>
  <cp:lastModifiedBy>Rademan, MW, Mnr [21561273@sun.ac.za]</cp:lastModifiedBy>
  <cp:revision>15</cp:revision>
  <dcterms:created xsi:type="dcterms:W3CDTF">2021-11-12T11:00:37Z</dcterms:created>
  <dcterms:modified xsi:type="dcterms:W3CDTF">2021-11-14T11:42:25Z</dcterms:modified>
</cp:coreProperties>
</file>